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12192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6" roundtripDataSignature="AMtx7mgRyJ48wmdGhvC3PaqVLpodrJ8G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slide" Target="slides/slide42.xml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5" name="Google Shape;16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CO"/>
              <a:t>Esto lo voy a poner en otra PPT, para que esta no salga como de 200 slides.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6" name="Google Shape;141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4" name="Google Shape;167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0" name="Google Shape;193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2" name="Google Shape;219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0" name="Google Shape;2200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1" name="Google Shape;2211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9" name="Google Shape;221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0" name="Google Shape;223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9" name="Google Shape;223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0" name="Google Shape;2250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9" name="Google Shape;2259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0" name="Google Shape;2270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9" name="Google Shape;2279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7" name="Google Shape;2287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4" name="Google Shape;2294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6" name="Google Shape;230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CO"/>
              <a:t>Agregar: Celsia, Bavaria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5" name="Google Shape;2315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5" name="Google Shape;2325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33" name="Google Shape;2333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CO"/>
              <a:t>Ir a Menti, pregunta sobre qué tipo de datos manejan?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5"/>
          <p:cNvSpPr txBox="1"/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5"/>
          <p:cNvSpPr/>
          <p:nvPr>
            <p:ph idx="2" type="pic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55"/>
          <p:cNvSpPr txBox="1"/>
          <p:nvPr>
            <p:ph idx="1" type="body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9pPr>
          </a:lstStyle>
          <a:p/>
        </p:txBody>
      </p:sp>
      <p:sp>
        <p:nvSpPr>
          <p:cNvPr id="71" name="Google Shape;71;p55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72" name="Google Shape;72;p55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73" name="Google Shape;73;p55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6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57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84" name="Google Shape;84;p57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85" name="Google Shape;85;p57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7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47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7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7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58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8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8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9"/>
          <p:cNvSpPr txBox="1"/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9"/>
          <p:cNvSpPr txBox="1"/>
          <p:nvPr>
            <p:ph idx="1" type="body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59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9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9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0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6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60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0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0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1"/>
          <p:cNvSpPr txBox="1"/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61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61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6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6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61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61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1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2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62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2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2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3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63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63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5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1" name="Google Shape;21;p45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2" name="Google Shape;22;p45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4"/>
          <p:cNvSpPr txBox="1"/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4"/>
          <p:cNvSpPr txBox="1"/>
          <p:nvPr>
            <p:ph idx="1" type="body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8" name="Google Shape;138;p64"/>
          <p:cNvSpPr txBox="1"/>
          <p:nvPr>
            <p:ph idx="2" type="body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9" name="Google Shape;139;p64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4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4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5"/>
          <p:cNvSpPr txBox="1"/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5"/>
          <p:cNvSpPr/>
          <p:nvPr>
            <p:ph idx="2" type="pic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65"/>
          <p:cNvSpPr txBox="1"/>
          <p:nvPr>
            <p:ph idx="1" type="body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6" name="Google Shape;146;p65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65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5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6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66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6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66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67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67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67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8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/>
            </a:lvl9pPr>
          </a:lstStyle>
          <a:p/>
        </p:txBody>
      </p:sp>
      <p:sp>
        <p:nvSpPr>
          <p:cNvPr id="26" name="Google Shape;26;p48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" type="body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49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3" name="Google Shape;33;p49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4" name="Google Shape;34;p49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0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0" name="Google Shape;40;p50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1" name="Google Shape;41;p50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1"/>
          <p:cNvSpPr txBox="1"/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1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9pPr>
          </a:lstStyle>
          <a:p/>
        </p:txBody>
      </p:sp>
      <p:sp>
        <p:nvSpPr>
          <p:cNvPr id="45" name="Google Shape;45;p51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600"/>
            </a:lvl9pPr>
          </a:lstStyle>
          <a:p/>
        </p:txBody>
      </p:sp>
      <p:sp>
        <p:nvSpPr>
          <p:cNvPr id="47" name="Google Shape;47;p5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0" name="Google Shape;50;p51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2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4" name="Google Shape;54;p52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5" name="Google Shape;55;p52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3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8" name="Google Shape;58;p53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4"/>
          <p:cNvSpPr txBox="1"/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4"/>
          <p:cNvSpPr txBox="1"/>
          <p:nvPr>
            <p:ph idx="1" type="body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35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3200"/>
            </a:lvl1pPr>
            <a:lvl2pPr indent="-584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2800"/>
            </a:lvl2pPr>
            <a:lvl3pPr indent="-533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24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2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2000"/>
            </a:lvl5pPr>
            <a:lvl6pPr indent="-482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2000"/>
            </a:lvl6pPr>
            <a:lvl7pPr indent="-482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2000"/>
            </a:lvl7pPr>
            <a:lvl8pPr indent="-482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2000"/>
            </a:lvl8pPr>
            <a:lvl9pPr indent="-482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2000"/>
            </a:lvl9pPr>
          </a:lstStyle>
          <a:p/>
        </p:txBody>
      </p:sp>
      <p:sp>
        <p:nvSpPr>
          <p:cNvPr id="63" name="Google Shape;63;p54"/>
          <p:cNvSpPr txBox="1"/>
          <p:nvPr>
            <p:ph idx="2" type="body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9pPr>
          </a:lstStyle>
          <a:p/>
        </p:txBody>
      </p:sp>
      <p:sp>
        <p:nvSpPr>
          <p:cNvPr id="64" name="Google Shape;64;p54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5" name="Google Shape;65;p54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6" name="Google Shape;66;p54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46"/>
          <p:cNvSpPr txBox="1"/>
          <p:nvPr>
            <p:ph idx="10" type="dt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46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46"/>
          <p:cNvSpPr txBox="1"/>
          <p:nvPr>
            <p:ph idx="12" type="sldNum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jp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jp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jp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jpg"/><Relationship Id="rId4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jp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jp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jpg"/><Relationship Id="rId4" Type="http://schemas.openxmlformats.org/officeDocument/2006/relationships/hyperlink" Target="https://www.mineducacion.gov.co/1621/articles-193290_estandar_direcciones_urbanas.pdf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5.jpg"/><Relationship Id="rId7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jpg"/><Relationship Id="rId4" Type="http://schemas.openxmlformats.org/officeDocument/2006/relationships/image" Target="../media/image3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"/>
          <p:cNvSpPr/>
          <p:nvPr/>
        </p:nvSpPr>
        <p:spPr>
          <a:xfrm>
            <a:off x="0" y="4731026"/>
            <a:ext cx="8483600" cy="1848679"/>
          </a:xfrm>
          <a:prstGeom prst="rect">
            <a:avLst/>
          </a:prstGeom>
          <a:gradFill>
            <a:gsLst>
              <a:gs pos="0">
                <a:srgbClr val="000000">
                  <a:alpha val="49411"/>
                </a:srgbClr>
              </a:gs>
              <a:gs pos="61000">
                <a:srgbClr val="000000">
                  <a:alpha val="29411"/>
                </a:srgbClr>
              </a:gs>
              <a:gs pos="100000">
                <a:srgbClr val="FFFFFF">
                  <a:alpha val="1843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205871" y="4898001"/>
            <a:ext cx="5631712" cy="115414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Diseño y Gestión de Bases de Datos con SQL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205871" y="6052163"/>
            <a:ext cx="5531050" cy="41547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Modelado relacional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"/>
          <p:cNvSpPr txBox="1"/>
          <p:nvPr/>
        </p:nvSpPr>
        <p:spPr>
          <a:xfrm>
            <a:off x="4491990" y="1319520"/>
            <a:ext cx="7494064" cy="6001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Requerimientos</a:t>
            </a:r>
            <a:endParaRPr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0"/>
          <p:cNvSpPr txBox="1"/>
          <p:nvPr>
            <p:ph idx="1" type="body"/>
          </p:nvPr>
        </p:nvSpPr>
        <p:spPr>
          <a:xfrm>
            <a:off x="7001963" y="2130551"/>
            <a:ext cx="4712242" cy="1298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i="1" lang="es-CO" sz="28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Lo que necesitamos que haga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i="1" lang="es-CO" sz="28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Lo que necesitamos que guarde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4400">
                <a:latin typeface="Roboto"/>
                <a:ea typeface="Roboto"/>
                <a:cs typeface="Roboto"/>
                <a:sym typeface="Roboto"/>
              </a:rPr>
              <a:t>Requerimientos</a:t>
            </a:r>
            <a:endParaRPr sz="4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Se refieren a las condiciones que debe cumplir el sistema. Estas pueden ser: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De información:</a:t>
            </a:r>
            <a:r>
              <a:rPr lang="es-CO" sz="2200">
                <a:latin typeface="Lato"/>
                <a:ea typeface="Lato"/>
                <a:cs typeface="Lato"/>
                <a:sym typeface="Lato"/>
              </a:rPr>
              <a:t> lo que necesitamos almacenar.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Funcionales:</a:t>
            </a:r>
            <a:r>
              <a:rPr lang="es-CO" sz="2200">
                <a:latin typeface="Lato"/>
                <a:ea typeface="Lato"/>
                <a:cs typeface="Lato"/>
                <a:sym typeface="Lato"/>
              </a:rPr>
              <a:t> las cosas que debe “poder hacer” el sistema.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De operación (no funcionales): </a:t>
            </a:r>
            <a:r>
              <a:rPr lang="es-CO" sz="2200">
                <a:latin typeface="Lato"/>
                <a:ea typeface="Lato"/>
                <a:cs typeface="Lato"/>
                <a:sym typeface="Lato"/>
              </a:rPr>
              <a:t>estos no dicen qué hace el sistema, sino “cómo debe hacerlo” o bajo qué condiciones debe operar. Tienen que ver con la calidad del sistema.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 txBox="1"/>
          <p:nvPr>
            <p:ph type="title"/>
          </p:nvPr>
        </p:nvSpPr>
        <p:spPr>
          <a:xfrm>
            <a:off x="1584250" y="365126"/>
            <a:ext cx="92031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b="1" lang="es-CO" sz="4000">
                <a:latin typeface="Roboto"/>
                <a:ea typeface="Roboto"/>
                <a:cs typeface="Roboto"/>
                <a:sym typeface="Roboto"/>
              </a:rPr>
              <a:t>Requerimientos de información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12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2"/>
          <p:cNvSpPr txBox="1"/>
          <p:nvPr/>
        </p:nvSpPr>
        <p:spPr>
          <a:xfrm>
            <a:off x="2447416" y="4442206"/>
            <a:ext cx="27282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Registrar los productos y sus características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2"/>
          <p:cNvSpPr/>
          <p:nvPr/>
        </p:nvSpPr>
        <p:spPr>
          <a:xfrm>
            <a:off x="3193683" y="3052059"/>
            <a:ext cx="59843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>
                <a:solidFill>
                  <a:srgbClr val="F7CAAC"/>
                </a:solidFill>
                <a:latin typeface="Roboto"/>
                <a:ea typeface="Roboto"/>
                <a:cs typeface="Roboto"/>
                <a:sym typeface="Roboto"/>
              </a:rPr>
              <a:t>¿Qué se te ocurre?</a:t>
            </a:r>
            <a:endParaRPr b="1" sz="5400">
              <a:solidFill>
                <a:srgbClr val="F7CA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2"/>
          <p:cNvSpPr txBox="1"/>
          <p:nvPr/>
        </p:nvSpPr>
        <p:spPr>
          <a:xfrm>
            <a:off x="1779200" y="2295814"/>
            <a:ext cx="3137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Registrar venta de productos.</a:t>
            </a:r>
            <a:endParaRPr/>
          </a:p>
        </p:txBody>
      </p:sp>
      <p:sp>
        <p:nvSpPr>
          <p:cNvPr id="306" name="Google Shape;306;p12"/>
          <p:cNvSpPr txBox="1"/>
          <p:nvPr/>
        </p:nvSpPr>
        <p:spPr>
          <a:xfrm>
            <a:off x="6655842" y="1908901"/>
            <a:ext cx="27282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Información de los clientes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 txBox="1"/>
          <p:nvPr/>
        </p:nvSpPr>
        <p:spPr>
          <a:xfrm>
            <a:off x="7055330" y="4598095"/>
            <a:ext cx="272825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Proveedores y vincularlos con los productos.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/>
          <p:nvPr>
            <p:ph type="title"/>
          </p:nvPr>
        </p:nvSpPr>
        <p:spPr>
          <a:xfrm>
            <a:off x="1584250" y="365126"/>
            <a:ext cx="92031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b="1" lang="es-CO" sz="4000">
                <a:latin typeface="Roboto"/>
                <a:ea typeface="Roboto"/>
                <a:cs typeface="Roboto"/>
                <a:sym typeface="Roboto"/>
              </a:rPr>
              <a:t>Requerimientos funcionales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1310570" y="4875094"/>
            <a:ext cx="272825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Registrar productos nuevos con nombre, código, precio y cantidad.</a:t>
            </a:r>
            <a:endParaRPr/>
          </a:p>
        </p:txBody>
      </p:sp>
      <p:sp>
        <p:nvSpPr>
          <p:cNvPr id="315" name="Google Shape;315;p13"/>
          <p:cNvSpPr/>
          <p:nvPr/>
        </p:nvSpPr>
        <p:spPr>
          <a:xfrm>
            <a:off x="3193683" y="3052059"/>
            <a:ext cx="59843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>
                <a:solidFill>
                  <a:srgbClr val="F7CAAC"/>
                </a:solidFill>
                <a:latin typeface="Roboto"/>
                <a:ea typeface="Roboto"/>
                <a:cs typeface="Roboto"/>
                <a:sym typeface="Roboto"/>
              </a:rPr>
              <a:t>¿Qué se te ocurre?</a:t>
            </a:r>
            <a:endParaRPr b="1" sz="5400">
              <a:solidFill>
                <a:srgbClr val="F7CA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1310570" y="2001773"/>
            <a:ext cx="31378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Registrar nuevas ventas, y reducir el inventario automáticamente.</a:t>
            </a:r>
            <a:endParaRPr/>
          </a:p>
        </p:txBody>
      </p:sp>
      <p:sp>
        <p:nvSpPr>
          <p:cNvPr id="317" name="Google Shape;317;p13"/>
          <p:cNvSpPr txBox="1"/>
          <p:nvPr/>
        </p:nvSpPr>
        <p:spPr>
          <a:xfrm>
            <a:off x="8244050" y="1690689"/>
            <a:ext cx="272825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Consultar el historial de ventas de un día específico.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3"/>
          <p:cNvSpPr txBox="1"/>
          <p:nvPr/>
        </p:nvSpPr>
        <p:spPr>
          <a:xfrm>
            <a:off x="8666960" y="4673655"/>
            <a:ext cx="272825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Agregar proveedores y vincularlos con los productos.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3"/>
          <p:cNvSpPr txBox="1"/>
          <p:nvPr/>
        </p:nvSpPr>
        <p:spPr>
          <a:xfrm>
            <a:off x="4754880" y="4309110"/>
            <a:ext cx="272825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Estos suelen referirse más a </a:t>
            </a:r>
            <a:r>
              <a:rPr b="1" lang="es-CO" sz="1800">
                <a:solidFill>
                  <a:srgbClr val="FF2F92"/>
                </a:solidFill>
                <a:latin typeface="Arial"/>
                <a:ea typeface="Arial"/>
                <a:cs typeface="Arial"/>
                <a:sym typeface="Arial"/>
              </a:rPr>
              <a:t>los sistemas que van a utilizar la base</a:t>
            </a: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datos que a la base de datos misma.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"/>
          <p:cNvSpPr txBox="1"/>
          <p:nvPr>
            <p:ph type="title"/>
          </p:nvPr>
        </p:nvSpPr>
        <p:spPr>
          <a:xfrm>
            <a:off x="1584250" y="365126"/>
            <a:ext cx="92031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b="1" lang="es-CO" sz="4000">
                <a:latin typeface="Roboto"/>
                <a:ea typeface="Roboto"/>
                <a:cs typeface="Roboto"/>
                <a:sym typeface="Roboto"/>
              </a:rPr>
              <a:t>¿Cuáles podrían ser los requerimientos NO funcionales?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1310570" y="4690428"/>
            <a:ext cx="272825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El sistema debe responder en menos de 2 segundos a cada consulta de productos.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"/>
          <p:cNvSpPr/>
          <p:nvPr/>
        </p:nvSpPr>
        <p:spPr>
          <a:xfrm>
            <a:off x="3193683" y="3052059"/>
            <a:ext cx="59843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5400"/>
              <a:buFont typeface="Roboto"/>
              <a:buNone/>
            </a:pPr>
            <a:r>
              <a:rPr b="1" i="0" lang="es-CO" sz="5400" u="none" cap="none" strike="noStrike">
                <a:solidFill>
                  <a:srgbClr val="F7CAAC"/>
                </a:solidFill>
                <a:latin typeface="Roboto"/>
                <a:ea typeface="Roboto"/>
                <a:cs typeface="Roboto"/>
                <a:sym typeface="Roboto"/>
              </a:rPr>
              <a:t>¿Qué se te ocurre?</a:t>
            </a:r>
            <a:endParaRPr b="1" i="0" sz="5400" u="none" cap="none" strike="noStrike">
              <a:solidFill>
                <a:srgbClr val="F7CA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1310570" y="1851730"/>
            <a:ext cx="292118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El sistema debe estar disponible 24/7 porque Don Luis quiere consultar ventas desde su casa.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 txBox="1"/>
          <p:nvPr/>
        </p:nvSpPr>
        <p:spPr>
          <a:xfrm>
            <a:off x="8048847" y="1708237"/>
            <a:ext cx="325067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 información debe guardarse con seguridad para que nadie la pueda modificar sin autorización.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4"/>
          <p:cNvSpPr txBox="1"/>
          <p:nvPr/>
        </p:nvSpPr>
        <p:spPr>
          <a:xfrm>
            <a:off x="8666960" y="4673656"/>
            <a:ext cx="263256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 base de datos debe poder crecer hasta 10,000 registros sin perder rendimiento.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5"/>
          <p:cNvSpPr txBox="1"/>
          <p:nvPr/>
        </p:nvSpPr>
        <p:spPr>
          <a:xfrm>
            <a:off x="797650" y="4441084"/>
            <a:ext cx="57945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Escalabilidad</a:t>
            </a:r>
            <a:r>
              <a:rPr b="0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si el diseño puede crecer sin colapsar.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2471736" y="520107"/>
            <a:ext cx="731520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CAAC"/>
              </a:buClr>
              <a:buSzPts val="5400"/>
              <a:buFont typeface="Roboto"/>
              <a:buNone/>
            </a:pPr>
            <a:r>
              <a:rPr b="1" i="0" lang="es-CO" sz="5400" u="none" cap="none" strike="noStrike">
                <a:solidFill>
                  <a:srgbClr val="F7CAAC"/>
                </a:solidFill>
                <a:latin typeface="Roboto"/>
                <a:ea typeface="Roboto"/>
                <a:cs typeface="Roboto"/>
                <a:sym typeface="Roboto"/>
              </a:rPr>
              <a:t>¿Aquí de que aspectos hablamos?</a:t>
            </a:r>
            <a:endParaRPr b="1" i="0" sz="5400" u="none" cap="none" strike="noStrike">
              <a:solidFill>
                <a:srgbClr val="F7CA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5"/>
          <p:cNvSpPr txBox="1"/>
          <p:nvPr/>
        </p:nvSpPr>
        <p:spPr>
          <a:xfrm>
            <a:off x="797651" y="2956250"/>
            <a:ext cx="69919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r>
              <a:rPr b="0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cómo optimizamos las consultas.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5"/>
          <p:cNvSpPr txBox="1"/>
          <p:nvPr/>
        </p:nvSpPr>
        <p:spPr>
          <a:xfrm>
            <a:off x="797651" y="3643775"/>
            <a:ext cx="64781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Seguridad: </a:t>
            </a:r>
            <a:r>
              <a:rPr b="0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si usamos roles y permisos en la base de datos.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4855" y="3000430"/>
            <a:ext cx="1566675" cy="15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5"/>
          <p:cNvSpPr txBox="1"/>
          <p:nvPr/>
        </p:nvSpPr>
        <p:spPr>
          <a:xfrm>
            <a:off x="797649" y="5238393"/>
            <a:ext cx="8803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Respaldo y recuperación: </a:t>
            </a:r>
            <a:r>
              <a:rPr b="0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si se pierde la luz, ¿la base de datos guarda la información?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5"/>
          <p:cNvSpPr/>
          <p:nvPr/>
        </p:nvSpPr>
        <p:spPr>
          <a:xfrm rot="-1311637">
            <a:off x="9140024" y="4609714"/>
            <a:ext cx="3011155" cy="156667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Esto nos va a ser útil más adelante para escoger el Sistema Gestor de Bases de datos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6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4400">
                <a:latin typeface="Roboto"/>
                <a:ea typeface="Roboto"/>
                <a:cs typeface="Roboto"/>
                <a:sym typeface="Roboto"/>
              </a:rPr>
              <a:t>Framework</a:t>
            </a:r>
            <a:br>
              <a:rPr lang="es-CO" sz="4400">
                <a:latin typeface="Roboto"/>
                <a:ea typeface="Roboto"/>
                <a:cs typeface="Roboto"/>
                <a:sym typeface="Roboto"/>
              </a:rPr>
            </a:br>
            <a:r>
              <a:rPr lang="es-CO" sz="2400">
                <a:latin typeface="Roboto"/>
                <a:ea typeface="Roboto"/>
                <a:cs typeface="Roboto"/>
                <a:sym typeface="Roboto"/>
              </a:rPr>
              <a:t>Del negocio al modelo</a:t>
            </a:r>
            <a:endParaRPr sz="4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Queremos identificar 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¿Qué información necesitamos guardar?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¿Qué operaciones o consultas necesitamos poder ejecutar?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¿Hay datos que requieran llevar registro histórico?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Considera: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Actores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Procesos clave del negocio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Eventos clave</a:t>
            </a:r>
            <a:endParaRPr/>
          </a:p>
          <a:p>
            <a:pPr indent="-571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95959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7"/>
          <p:cNvSpPr txBox="1"/>
          <p:nvPr/>
        </p:nvSpPr>
        <p:spPr>
          <a:xfrm>
            <a:off x="6675120" y="678300"/>
            <a:ext cx="501396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Ejercicio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Caso Galería las Palmas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17"/>
          <p:cNvSpPr txBox="1"/>
          <p:nvPr/>
        </p:nvSpPr>
        <p:spPr>
          <a:xfrm>
            <a:off x="180975" y="6572250"/>
            <a:ext cx="118967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/>
          </a:p>
        </p:txBody>
      </p:sp>
      <p:pic>
        <p:nvPicPr>
          <p:cNvPr descr="Interfaz de usuario gráfica, Texto&#10;&#10;El contenido generado por IA puede ser incorrecto." id="357" name="Google Shape;3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" y="2177057"/>
            <a:ext cx="6098245" cy="250388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6675120" y="1762958"/>
            <a:ext cx="4325112" cy="4130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Piensa para la galería los requerimientos que pueden tener a partir del negocio.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s-CO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¿Qué requerimientos de información puede tener?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s-CO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¿Qué requerimientos funcionales podrían estar asociados a las consultas?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s-CO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¿Hay información que deba mantener registro histórico?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 txBox="1"/>
          <p:nvPr/>
        </p:nvSpPr>
        <p:spPr>
          <a:xfrm>
            <a:off x="4491990" y="1319520"/>
            <a:ext cx="7494064" cy="6001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Entidades y relaciones</a:t>
            </a:r>
            <a:endParaRPr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18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8"/>
          <p:cNvSpPr txBox="1"/>
          <p:nvPr>
            <p:ph idx="1" type="body"/>
          </p:nvPr>
        </p:nvSpPr>
        <p:spPr>
          <a:xfrm>
            <a:off x="7001963" y="2130551"/>
            <a:ext cx="4712242" cy="1298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i="1" lang="es-CO" sz="28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La estructura que va a representar nuestro negocio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9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Partimos de los requerimientos de información.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Resaltamos los </a:t>
            </a:r>
            <a:r>
              <a:rPr b="1" lang="es-CO" sz="2200">
                <a:solidFill>
                  <a:srgbClr val="FF2F92"/>
                </a:solidFill>
                <a:latin typeface="Lato"/>
                <a:ea typeface="Lato"/>
                <a:cs typeface="Lato"/>
                <a:sym typeface="Lato"/>
              </a:rPr>
              <a:t>sustantivos</a:t>
            </a:r>
            <a:r>
              <a:rPr lang="es-CO" sz="2200">
                <a:latin typeface="Lato"/>
                <a:ea typeface="Lato"/>
                <a:cs typeface="Lato"/>
                <a:sym typeface="Lato"/>
              </a:rPr>
              <a:t> y los </a:t>
            </a:r>
            <a:r>
              <a:rPr b="1" lang="es-CO" sz="2200">
                <a:solidFill>
                  <a:srgbClr val="FF2F92"/>
                </a:solidFill>
                <a:latin typeface="Lato"/>
                <a:ea typeface="Lato"/>
                <a:cs typeface="Lato"/>
                <a:sym typeface="Lato"/>
              </a:rPr>
              <a:t>verbos</a:t>
            </a:r>
            <a:r>
              <a:rPr lang="es-CO" sz="2200">
                <a:latin typeface="Lato"/>
                <a:ea typeface="Lato"/>
                <a:cs typeface="Lato"/>
                <a:sym typeface="Lato"/>
              </a:rPr>
              <a:t>: esos nos dan pistas sobre las entidades y relaciones.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Estructuramos una primera formulación de entidades y relaciones.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Considera las </a:t>
            </a:r>
            <a:r>
              <a:rPr b="1" lang="es-CO" sz="2200">
                <a:latin typeface="Lato"/>
                <a:ea typeface="Lato"/>
                <a:cs typeface="Lato"/>
                <a:sym typeface="Lato"/>
              </a:rPr>
              <a:t>llaves primarias</a:t>
            </a:r>
            <a:r>
              <a:rPr lang="es-CO" sz="2200">
                <a:latin typeface="Lato"/>
                <a:ea typeface="Lato"/>
                <a:cs typeface="Lato"/>
                <a:sym typeface="Lato"/>
              </a:rPr>
              <a:t> y </a:t>
            </a:r>
            <a:r>
              <a:rPr b="1" lang="es-CO" sz="2200">
                <a:latin typeface="Lato"/>
                <a:ea typeface="Lato"/>
                <a:cs typeface="Lato"/>
                <a:sym typeface="Lato"/>
              </a:rPr>
              <a:t>foráneas</a:t>
            </a:r>
            <a:r>
              <a:rPr lang="es-CO" sz="2200"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Así como la dirección de las relaciones.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19"/>
          <p:cNvSpPr txBox="1"/>
          <p:nvPr/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Framework</a:t>
            </a:r>
            <a:br>
              <a:rPr b="0" i="0" lang="es-CO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CO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Abstraer el negocio</a:t>
            </a:r>
            <a:endParaRPr b="0" i="0" sz="4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12827726" y="8556172"/>
            <a:ext cx="92366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 txBox="1"/>
          <p:nvPr/>
        </p:nvSpPr>
        <p:spPr>
          <a:xfrm>
            <a:off x="12226835" y="8921932"/>
            <a:ext cx="92366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2142835" y="608973"/>
            <a:ext cx="4693913" cy="51349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Contenido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7" name="Google Shape;177;p2"/>
          <p:cNvCxnSpPr/>
          <p:nvPr/>
        </p:nvCxnSpPr>
        <p:spPr>
          <a:xfrm>
            <a:off x="1846037" y="1799147"/>
            <a:ext cx="16200" cy="4472400"/>
          </a:xfrm>
          <a:prstGeom prst="straightConnector1">
            <a:avLst/>
          </a:prstGeom>
          <a:noFill/>
          <a:ln cap="flat" cmpd="sng" w="825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p2"/>
          <p:cNvSpPr txBox="1"/>
          <p:nvPr/>
        </p:nvSpPr>
        <p:spPr>
          <a:xfrm>
            <a:off x="2142835" y="3884264"/>
            <a:ext cx="4979326" cy="41547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Recordemos modelos relacionales.</a:t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2128548" y="1672955"/>
            <a:ext cx="5631409" cy="41547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Recordemos reglas de negocio.</a:t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1713883" y="1755299"/>
            <a:ext cx="251934" cy="250789"/>
          </a:xfrm>
          <a:prstGeom prst="ellipse">
            <a:avLst/>
          </a:prstGeom>
          <a:solidFill>
            <a:srgbClr val="FED200"/>
          </a:solidFill>
          <a:ln cap="flat" cmpd="sng" w="12700">
            <a:solidFill>
              <a:srgbClr val="FED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728170" y="3264704"/>
            <a:ext cx="251934" cy="250789"/>
          </a:xfrm>
          <a:prstGeom prst="ellipse">
            <a:avLst/>
          </a:prstGeom>
          <a:solidFill>
            <a:srgbClr val="FED200"/>
          </a:solidFill>
          <a:ln cap="flat" cmpd="sng" w="12700">
            <a:solidFill>
              <a:srgbClr val="FED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2142835" y="3187238"/>
            <a:ext cx="6527923" cy="41547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Esquemas de base de datos.</a:t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1728170" y="2457858"/>
            <a:ext cx="251934" cy="250789"/>
          </a:xfrm>
          <a:prstGeom prst="ellipse">
            <a:avLst/>
          </a:prstGeom>
          <a:solidFill>
            <a:srgbClr val="FED200"/>
          </a:solidFill>
          <a:ln cap="flat" cmpd="sng" w="12700">
            <a:solidFill>
              <a:srgbClr val="FED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147638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1728170" y="3952740"/>
            <a:ext cx="251934" cy="250789"/>
          </a:xfrm>
          <a:prstGeom prst="ellipse">
            <a:avLst/>
          </a:prstGeom>
          <a:solidFill>
            <a:srgbClr val="FED200"/>
          </a:solidFill>
          <a:ln cap="flat" cmpd="sng" w="12700">
            <a:solidFill>
              <a:srgbClr val="FED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2128548" y="2401008"/>
            <a:ext cx="8584760" cy="41547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Hablemos de Requerimientos de información, operación.</a:t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1728170" y="4687274"/>
            <a:ext cx="251934" cy="250789"/>
          </a:xfrm>
          <a:prstGeom prst="ellipse">
            <a:avLst/>
          </a:prstGeom>
          <a:solidFill>
            <a:srgbClr val="FED200"/>
          </a:solidFill>
          <a:ln cap="flat" cmpd="sng" w="12700">
            <a:solidFill>
              <a:srgbClr val="FED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2112258" y="4581290"/>
            <a:ext cx="4446984" cy="41547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Entidades, Atributos, relaciones.</a:t>
            </a:r>
            <a:endParaRPr b="0" i="0" sz="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1728170" y="5403255"/>
            <a:ext cx="251934" cy="250789"/>
          </a:xfrm>
          <a:prstGeom prst="ellipse">
            <a:avLst/>
          </a:prstGeom>
          <a:solidFill>
            <a:srgbClr val="FED200"/>
          </a:solidFill>
          <a:ln cap="flat" cmpd="sng" w="12700">
            <a:solidFill>
              <a:srgbClr val="FED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728170" y="6046252"/>
            <a:ext cx="251934" cy="250789"/>
          </a:xfrm>
          <a:prstGeom prst="ellipse">
            <a:avLst/>
          </a:prstGeom>
          <a:solidFill>
            <a:srgbClr val="FED200"/>
          </a:solidFill>
          <a:ln cap="flat" cmpd="sng" w="12700">
            <a:solidFill>
              <a:srgbClr val="FED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2142835" y="5963908"/>
            <a:ext cx="4446984" cy="41547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Desafío. </a:t>
            </a:r>
            <a:endParaRPr b="0" i="0" sz="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2142835" y="5301129"/>
            <a:ext cx="4446984" cy="41547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Resumen.</a:t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 txBox="1"/>
          <p:nvPr/>
        </p:nvSpPr>
        <p:spPr>
          <a:xfrm>
            <a:off x="12827726" y="855617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0"/>
          <p:cNvSpPr txBox="1"/>
          <p:nvPr/>
        </p:nvSpPr>
        <p:spPr>
          <a:xfrm>
            <a:off x="12226835" y="892193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20"/>
          <p:cNvGrpSpPr/>
          <p:nvPr/>
        </p:nvGrpSpPr>
        <p:grpSpPr>
          <a:xfrm>
            <a:off x="10361017" y="537564"/>
            <a:ext cx="1829801" cy="817031"/>
            <a:chOff x="20722033" y="1075127"/>
            <a:chExt cx="3659601" cy="1634062"/>
          </a:xfrm>
        </p:grpSpPr>
        <p:sp>
          <p:nvSpPr>
            <p:cNvPr id="380" name="Google Shape;380;p20"/>
            <p:cNvSpPr/>
            <p:nvPr/>
          </p:nvSpPr>
          <p:spPr>
            <a:xfrm>
              <a:off x="2072203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20972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2123093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2148539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2172472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21975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2223363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2248808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2274254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22993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2325144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2350590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237602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2401093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2426165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2072232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20973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2123123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2148568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2172502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21975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2223392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2248838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2274283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22993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2325174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235061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237605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2401122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2426195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2072232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20973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2123123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2148568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2172502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21975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2223392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2248838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2274283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22993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2325174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235061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237605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2401122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2426195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2072262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20973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2123152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2148598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2172531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21976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2223422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2248867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2274312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22994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2325203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235064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237607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2401152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2426224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2072262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20973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2123152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2148598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2172531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21976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2223422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2248867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2274312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22994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2325203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35064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37607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401152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426224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2072291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0973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123182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148627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172561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976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223451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248897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274342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22994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2325232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35067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37610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401181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426254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072291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20973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2123182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2148627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2172561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21976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2223451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2248897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2274342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22994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2325232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35067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237610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2401181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2426254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2072320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20974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2123211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2148656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2172590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21976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2223481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2248926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2274371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22994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2325262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235070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237613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2401210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2426283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" name="Google Shape;500;p20"/>
          <p:cNvGrpSpPr/>
          <p:nvPr/>
        </p:nvGrpSpPr>
        <p:grpSpPr>
          <a:xfrm>
            <a:off x="-406382" y="537564"/>
            <a:ext cx="1829801" cy="817031"/>
            <a:chOff x="0" y="1075127"/>
            <a:chExt cx="3659601" cy="1634062"/>
          </a:xfrm>
        </p:grpSpPr>
        <p:sp>
          <p:nvSpPr>
            <p:cNvPr id="501" name="Google Shape;501;p20"/>
            <p:cNvSpPr/>
            <p:nvPr/>
          </p:nvSpPr>
          <p:spPr>
            <a:xfrm>
              <a:off x="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2508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508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76335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100269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25356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1511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176605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202050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227138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2529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278386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30381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328889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353962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2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2511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509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76365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100299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25386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1511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176634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202080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227167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2529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278416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30384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328919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53991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2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2511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509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6365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100299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125386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1511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176634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202080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227167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2529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278416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30384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328919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353991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2514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09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76394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100328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125415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1512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176664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02109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227196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2530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78445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30387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328948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354021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5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2514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509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76394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100328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125415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1512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176664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202109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227196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2530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278445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30387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328948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354021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8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2517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09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6424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100357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125445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1512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176693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202139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227226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2530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278474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30390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328978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354050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8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2517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509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76424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100357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125445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1512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176693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202139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27226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2530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278474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30390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328978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354050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11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2520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510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6453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100387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125474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1512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176723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202168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227255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2530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278504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30393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329007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354080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1" name="Google Shape;6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075" y="1381125"/>
            <a:ext cx="682666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20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Recordemos el caso de mascotas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20"/>
          <p:cNvSpPr txBox="1"/>
          <p:nvPr/>
        </p:nvSpPr>
        <p:spPr>
          <a:xfrm>
            <a:off x="180975" y="6572250"/>
            <a:ext cx="118967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/>
          </a:p>
        </p:txBody>
      </p:sp>
      <p:sp>
        <p:nvSpPr>
          <p:cNvPr id="624" name="Google Shape;624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20"/>
          <p:cNvSpPr txBox="1"/>
          <p:nvPr/>
        </p:nvSpPr>
        <p:spPr>
          <a:xfrm>
            <a:off x="1239837" y="1905526"/>
            <a:ext cx="9779000" cy="3046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Debe almacenar la información de las mascotas con sus especies y dueños. Además, el cuidador que recibió al animalito.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1"/>
          <p:cNvSpPr txBox="1"/>
          <p:nvPr/>
        </p:nvSpPr>
        <p:spPr>
          <a:xfrm>
            <a:off x="12827726" y="855617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1"/>
          <p:cNvSpPr txBox="1"/>
          <p:nvPr/>
        </p:nvSpPr>
        <p:spPr>
          <a:xfrm>
            <a:off x="12226835" y="892193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2" name="Google Shape;632;p21"/>
          <p:cNvGrpSpPr/>
          <p:nvPr/>
        </p:nvGrpSpPr>
        <p:grpSpPr>
          <a:xfrm>
            <a:off x="10361017" y="537564"/>
            <a:ext cx="1829801" cy="817031"/>
            <a:chOff x="20722033" y="1075127"/>
            <a:chExt cx="3659601" cy="1634062"/>
          </a:xfrm>
        </p:grpSpPr>
        <p:sp>
          <p:nvSpPr>
            <p:cNvPr id="633" name="Google Shape;633;p21"/>
            <p:cNvSpPr/>
            <p:nvPr/>
          </p:nvSpPr>
          <p:spPr>
            <a:xfrm>
              <a:off x="2072203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20972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2123093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2148539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2172472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21975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2223363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2248808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2274254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22993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2325144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2350590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237602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2401093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2426165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2072232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20973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2123123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2148568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2172502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21975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2223392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2248838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2274283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22993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2325174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235061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237605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2401122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2426195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2072232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20973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2123123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2148568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2172502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21975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2223392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2248838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2274283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22993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2325174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235061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237605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2401122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2426195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2072262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20973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2123152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2148598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2172531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21976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2223422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2248867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2274312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22994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2325203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235064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237607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2401152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2426224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2072262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20973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2123152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2148598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2172531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21976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2223422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2248867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2274312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22994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2325203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235064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237607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2401152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2426224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2072291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20973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2123182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2148627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2172561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21976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2223451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2248897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2274342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22994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2325232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235067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237610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2401181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2426254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2072291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20973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2123182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2148627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2172561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21976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2223451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2248897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2274342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22994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2325232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235067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237610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2401181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2426254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2072320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20974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2123211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2148656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2172590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21976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2223481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2248926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2274371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22994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2325262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235070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237613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2401210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2426283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3" name="Google Shape;753;p21"/>
          <p:cNvGrpSpPr/>
          <p:nvPr/>
        </p:nvGrpSpPr>
        <p:grpSpPr>
          <a:xfrm>
            <a:off x="-406382" y="537564"/>
            <a:ext cx="1829801" cy="817031"/>
            <a:chOff x="0" y="1075127"/>
            <a:chExt cx="3659601" cy="1634062"/>
          </a:xfrm>
        </p:grpSpPr>
        <p:sp>
          <p:nvSpPr>
            <p:cNvPr id="754" name="Google Shape;754;p21"/>
            <p:cNvSpPr/>
            <p:nvPr/>
          </p:nvSpPr>
          <p:spPr>
            <a:xfrm>
              <a:off x="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2508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508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6335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100269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125356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1511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176605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202050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227138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2529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278386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30381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328889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353962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2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2511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509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76365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100299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125386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1511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176634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202080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227167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2529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278416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30384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328919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353991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2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2511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509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76365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100299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125386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1511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176634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202080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227167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2529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278416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30384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328919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53991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5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2514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509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76394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100328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125415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1512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176664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202109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227196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2530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278445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30387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328948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354021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5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2514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509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76394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100328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125415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1512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176664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202109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227196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2530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278445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30387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328948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354021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8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2517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509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76424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100357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25445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512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176693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202139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227226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2530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278474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30390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328978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354050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8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2517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509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76424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100357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125445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1512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176693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202139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227226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2530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278474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30390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328978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354050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11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2520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510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76453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100387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125474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1512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176723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202168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227255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2530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278504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30393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329007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354080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4" name="Google Shape;8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075" y="1381125"/>
            <a:ext cx="682666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21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Resaltamos sustantivos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6" name="Google Shape;876;p21"/>
          <p:cNvSpPr txBox="1"/>
          <p:nvPr/>
        </p:nvSpPr>
        <p:spPr>
          <a:xfrm>
            <a:off x="180975" y="6572250"/>
            <a:ext cx="118967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/>
          </a:p>
        </p:txBody>
      </p:sp>
      <p:sp>
        <p:nvSpPr>
          <p:cNvPr id="877" name="Google Shape;87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CO" sz="2400">
                <a:latin typeface="Lato"/>
                <a:ea typeface="Lato"/>
                <a:cs typeface="Lato"/>
                <a:sym typeface="Lato"/>
              </a:rPr>
              <a:t>Debe almacenar la información de las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mascotas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 con sus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especies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 y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dueños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. Además, el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cuidador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 que recibió al animalito.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8" name="Google Shape;878;p21"/>
          <p:cNvSpPr txBox="1"/>
          <p:nvPr/>
        </p:nvSpPr>
        <p:spPr>
          <a:xfrm>
            <a:off x="3775075" y="4279900"/>
            <a:ext cx="244792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mascota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1"/>
          <p:cNvSpPr txBox="1"/>
          <p:nvPr/>
        </p:nvSpPr>
        <p:spPr>
          <a:xfrm>
            <a:off x="7292975" y="4776936"/>
            <a:ext cx="244792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especie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1"/>
          <p:cNvSpPr txBox="1"/>
          <p:nvPr/>
        </p:nvSpPr>
        <p:spPr>
          <a:xfrm>
            <a:off x="6454775" y="3576439"/>
            <a:ext cx="244792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dueño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1"/>
          <p:cNvSpPr txBox="1"/>
          <p:nvPr/>
        </p:nvSpPr>
        <p:spPr>
          <a:xfrm>
            <a:off x="5230813" y="5480397"/>
            <a:ext cx="244792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cuidador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2" name="Google Shape;882;p21"/>
          <p:cNvCxnSpPr/>
          <p:nvPr/>
        </p:nvCxnSpPr>
        <p:spPr>
          <a:xfrm flipH="1" rot="10800000">
            <a:off x="5737226" y="3924300"/>
            <a:ext cx="1311275" cy="355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3" name="Google Shape;883;p21"/>
          <p:cNvCxnSpPr/>
          <p:nvPr/>
        </p:nvCxnSpPr>
        <p:spPr>
          <a:xfrm>
            <a:off x="5892800" y="4559300"/>
            <a:ext cx="1993900" cy="342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4" name="Google Shape;884;p21"/>
          <p:cNvCxnSpPr/>
          <p:nvPr/>
        </p:nvCxnSpPr>
        <p:spPr>
          <a:xfrm>
            <a:off x="5549900" y="4776936"/>
            <a:ext cx="711200" cy="69993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5" name="Google Shape;885;p21"/>
          <p:cNvSpPr txBox="1"/>
          <p:nvPr/>
        </p:nvSpPr>
        <p:spPr>
          <a:xfrm rot="-963682">
            <a:off x="6159500" y="3825017"/>
            <a:ext cx="6127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1"/>
          <p:cNvSpPr txBox="1"/>
          <p:nvPr/>
        </p:nvSpPr>
        <p:spPr>
          <a:xfrm rot="479924">
            <a:off x="6843713" y="4534148"/>
            <a:ext cx="6127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 de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 rot="2599706">
            <a:off x="5646036" y="5032177"/>
            <a:ext cx="11748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recibe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2"/>
          <p:cNvSpPr txBox="1"/>
          <p:nvPr/>
        </p:nvSpPr>
        <p:spPr>
          <a:xfrm>
            <a:off x="12827726" y="855617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22"/>
          <p:cNvSpPr txBox="1"/>
          <p:nvPr/>
        </p:nvSpPr>
        <p:spPr>
          <a:xfrm>
            <a:off x="12226835" y="892193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4" name="Google Shape;894;p22"/>
          <p:cNvGrpSpPr/>
          <p:nvPr/>
        </p:nvGrpSpPr>
        <p:grpSpPr>
          <a:xfrm>
            <a:off x="10361017" y="537564"/>
            <a:ext cx="1829801" cy="817031"/>
            <a:chOff x="20722033" y="1075127"/>
            <a:chExt cx="3659601" cy="1634062"/>
          </a:xfrm>
        </p:grpSpPr>
        <p:sp>
          <p:nvSpPr>
            <p:cNvPr id="895" name="Google Shape;895;p22"/>
            <p:cNvSpPr/>
            <p:nvPr/>
          </p:nvSpPr>
          <p:spPr>
            <a:xfrm>
              <a:off x="2072203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20972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2123093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2148539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2172472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21975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2223363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2248808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2274254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22993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2325144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350590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237602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2401093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2426165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2072232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20973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2123123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2148568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2172502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21975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2223392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2248838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2274283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22993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2325174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2"/>
            <p:cNvSpPr/>
            <p:nvPr/>
          </p:nvSpPr>
          <p:spPr>
            <a:xfrm>
              <a:off x="235061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2"/>
            <p:cNvSpPr/>
            <p:nvPr/>
          </p:nvSpPr>
          <p:spPr>
            <a:xfrm>
              <a:off x="237605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2401122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2426195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2"/>
            <p:cNvSpPr/>
            <p:nvPr/>
          </p:nvSpPr>
          <p:spPr>
            <a:xfrm>
              <a:off x="2072232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2"/>
            <p:cNvSpPr/>
            <p:nvPr/>
          </p:nvSpPr>
          <p:spPr>
            <a:xfrm>
              <a:off x="20973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2123123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2148568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2"/>
            <p:cNvSpPr/>
            <p:nvPr/>
          </p:nvSpPr>
          <p:spPr>
            <a:xfrm>
              <a:off x="2172502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2"/>
            <p:cNvSpPr/>
            <p:nvPr/>
          </p:nvSpPr>
          <p:spPr>
            <a:xfrm>
              <a:off x="21975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2"/>
            <p:cNvSpPr/>
            <p:nvPr/>
          </p:nvSpPr>
          <p:spPr>
            <a:xfrm>
              <a:off x="2223392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2"/>
            <p:cNvSpPr/>
            <p:nvPr/>
          </p:nvSpPr>
          <p:spPr>
            <a:xfrm>
              <a:off x="2248838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2"/>
            <p:cNvSpPr/>
            <p:nvPr/>
          </p:nvSpPr>
          <p:spPr>
            <a:xfrm>
              <a:off x="2274283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2"/>
            <p:cNvSpPr/>
            <p:nvPr/>
          </p:nvSpPr>
          <p:spPr>
            <a:xfrm>
              <a:off x="22993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2325174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2"/>
            <p:cNvSpPr/>
            <p:nvPr/>
          </p:nvSpPr>
          <p:spPr>
            <a:xfrm>
              <a:off x="235061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22"/>
            <p:cNvSpPr/>
            <p:nvPr/>
          </p:nvSpPr>
          <p:spPr>
            <a:xfrm>
              <a:off x="237605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2"/>
            <p:cNvSpPr/>
            <p:nvPr/>
          </p:nvSpPr>
          <p:spPr>
            <a:xfrm>
              <a:off x="2401122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2"/>
            <p:cNvSpPr/>
            <p:nvPr/>
          </p:nvSpPr>
          <p:spPr>
            <a:xfrm>
              <a:off x="2426195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2"/>
            <p:cNvSpPr/>
            <p:nvPr/>
          </p:nvSpPr>
          <p:spPr>
            <a:xfrm>
              <a:off x="2072262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2"/>
            <p:cNvSpPr/>
            <p:nvPr/>
          </p:nvSpPr>
          <p:spPr>
            <a:xfrm>
              <a:off x="20973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2"/>
            <p:cNvSpPr/>
            <p:nvPr/>
          </p:nvSpPr>
          <p:spPr>
            <a:xfrm>
              <a:off x="2123152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2"/>
            <p:cNvSpPr/>
            <p:nvPr/>
          </p:nvSpPr>
          <p:spPr>
            <a:xfrm>
              <a:off x="2148598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2"/>
            <p:cNvSpPr/>
            <p:nvPr/>
          </p:nvSpPr>
          <p:spPr>
            <a:xfrm>
              <a:off x="2172531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2"/>
            <p:cNvSpPr/>
            <p:nvPr/>
          </p:nvSpPr>
          <p:spPr>
            <a:xfrm>
              <a:off x="21976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2"/>
            <p:cNvSpPr/>
            <p:nvPr/>
          </p:nvSpPr>
          <p:spPr>
            <a:xfrm>
              <a:off x="2223422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2"/>
            <p:cNvSpPr/>
            <p:nvPr/>
          </p:nvSpPr>
          <p:spPr>
            <a:xfrm>
              <a:off x="2248867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2"/>
            <p:cNvSpPr/>
            <p:nvPr/>
          </p:nvSpPr>
          <p:spPr>
            <a:xfrm>
              <a:off x="2274312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2"/>
            <p:cNvSpPr/>
            <p:nvPr/>
          </p:nvSpPr>
          <p:spPr>
            <a:xfrm>
              <a:off x="22994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2"/>
            <p:cNvSpPr/>
            <p:nvPr/>
          </p:nvSpPr>
          <p:spPr>
            <a:xfrm>
              <a:off x="2325203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2"/>
            <p:cNvSpPr/>
            <p:nvPr/>
          </p:nvSpPr>
          <p:spPr>
            <a:xfrm>
              <a:off x="235064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2"/>
            <p:cNvSpPr/>
            <p:nvPr/>
          </p:nvSpPr>
          <p:spPr>
            <a:xfrm>
              <a:off x="237607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2401152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2"/>
            <p:cNvSpPr/>
            <p:nvPr/>
          </p:nvSpPr>
          <p:spPr>
            <a:xfrm>
              <a:off x="2426224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2"/>
            <p:cNvSpPr/>
            <p:nvPr/>
          </p:nvSpPr>
          <p:spPr>
            <a:xfrm>
              <a:off x="2072262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20973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2123152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2148598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2172531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21976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2223422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2248867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2274312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22994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2"/>
            <p:cNvSpPr/>
            <p:nvPr/>
          </p:nvSpPr>
          <p:spPr>
            <a:xfrm>
              <a:off x="2325203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235064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237607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2401152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2426224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2072291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20973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2123182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2148627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2172561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21976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2223451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2248897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2274342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22994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2325232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235067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237610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2401181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2426254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2072291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20973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2123182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2148627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2172561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21976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223451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2248897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2274342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22994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2325232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235067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237610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2401181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2426254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2072320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20974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2123211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2148656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2172590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21976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2223481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2248926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2274371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22994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2325262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235070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237613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2401210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2426283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22"/>
          <p:cNvGrpSpPr/>
          <p:nvPr/>
        </p:nvGrpSpPr>
        <p:grpSpPr>
          <a:xfrm>
            <a:off x="-406382" y="537564"/>
            <a:ext cx="1829801" cy="817031"/>
            <a:chOff x="0" y="1075127"/>
            <a:chExt cx="3659601" cy="1634062"/>
          </a:xfrm>
        </p:grpSpPr>
        <p:sp>
          <p:nvSpPr>
            <p:cNvPr id="1016" name="Google Shape;1016;p22"/>
            <p:cNvSpPr/>
            <p:nvPr/>
          </p:nvSpPr>
          <p:spPr>
            <a:xfrm>
              <a:off x="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2508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508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76335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100269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125356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1511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176605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202050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227138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2529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278386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30381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328889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353962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2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2511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509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76365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100299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125386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1511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176634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202080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227167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2529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278416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0384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328919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53991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2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2511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509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76365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100299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125386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1511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176634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202080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227167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2529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78416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0384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28919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353991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5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514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509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76394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100328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125415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1512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176664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202109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227196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2530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278445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30387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328948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354021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5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2514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509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76394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100328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2"/>
            <p:cNvSpPr/>
            <p:nvPr/>
          </p:nvSpPr>
          <p:spPr>
            <a:xfrm>
              <a:off x="125415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2"/>
            <p:cNvSpPr/>
            <p:nvPr/>
          </p:nvSpPr>
          <p:spPr>
            <a:xfrm>
              <a:off x="1512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176664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202109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227196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2530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278445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30387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328948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354021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8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2517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509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76424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100357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125445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1512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176693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202139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227226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2530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278474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30390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328978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354050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8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2517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509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76424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100357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125445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1512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176693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202139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2"/>
            <p:cNvSpPr/>
            <p:nvPr/>
          </p:nvSpPr>
          <p:spPr>
            <a:xfrm>
              <a:off x="227226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2530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278474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30390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328978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2"/>
            <p:cNvSpPr/>
            <p:nvPr/>
          </p:nvSpPr>
          <p:spPr>
            <a:xfrm>
              <a:off x="354050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2"/>
            <p:cNvSpPr/>
            <p:nvPr/>
          </p:nvSpPr>
          <p:spPr>
            <a:xfrm>
              <a:off x="11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2520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510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76453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2"/>
            <p:cNvSpPr/>
            <p:nvPr/>
          </p:nvSpPr>
          <p:spPr>
            <a:xfrm>
              <a:off x="100387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2"/>
            <p:cNvSpPr/>
            <p:nvPr/>
          </p:nvSpPr>
          <p:spPr>
            <a:xfrm>
              <a:off x="125474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1512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176723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2"/>
            <p:cNvSpPr/>
            <p:nvPr/>
          </p:nvSpPr>
          <p:spPr>
            <a:xfrm>
              <a:off x="202168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2"/>
            <p:cNvSpPr/>
            <p:nvPr/>
          </p:nvSpPr>
          <p:spPr>
            <a:xfrm>
              <a:off x="227255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2530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278504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30393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329007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354080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36" name="Google Shape;1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075" y="1381125"/>
            <a:ext cx="682666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22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Pistas* sobre entidades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22"/>
          <p:cNvSpPr txBox="1"/>
          <p:nvPr/>
        </p:nvSpPr>
        <p:spPr>
          <a:xfrm>
            <a:off x="180975" y="6572250"/>
            <a:ext cx="118967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/>
          </a:p>
        </p:txBody>
      </p:sp>
      <p:sp>
        <p:nvSpPr>
          <p:cNvPr id="1139" name="Google Shape;1139;p22"/>
          <p:cNvSpPr txBox="1"/>
          <p:nvPr/>
        </p:nvSpPr>
        <p:spPr>
          <a:xfrm>
            <a:off x="3775075" y="4279900"/>
            <a:ext cx="244792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mascota</a:t>
            </a:r>
            <a:endParaRPr b="1" sz="3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22"/>
          <p:cNvSpPr txBox="1"/>
          <p:nvPr/>
        </p:nvSpPr>
        <p:spPr>
          <a:xfrm>
            <a:off x="7292975" y="4776936"/>
            <a:ext cx="244792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especie</a:t>
            </a:r>
            <a:endParaRPr b="1" sz="3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22"/>
          <p:cNvSpPr txBox="1"/>
          <p:nvPr/>
        </p:nvSpPr>
        <p:spPr>
          <a:xfrm>
            <a:off x="6454775" y="3576439"/>
            <a:ext cx="244792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dueño</a:t>
            </a:r>
            <a:endParaRPr b="1" sz="3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22"/>
          <p:cNvSpPr txBox="1"/>
          <p:nvPr/>
        </p:nvSpPr>
        <p:spPr>
          <a:xfrm>
            <a:off x="5230813" y="5480397"/>
            <a:ext cx="244792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cuidador</a:t>
            </a:r>
            <a:endParaRPr b="1" sz="3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3" name="Google Shape;1143;p22"/>
          <p:cNvCxnSpPr/>
          <p:nvPr/>
        </p:nvCxnSpPr>
        <p:spPr>
          <a:xfrm flipH="1" rot="10800000">
            <a:off x="5737226" y="3924300"/>
            <a:ext cx="1311275" cy="355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4" name="Google Shape;1144;p22"/>
          <p:cNvCxnSpPr/>
          <p:nvPr/>
        </p:nvCxnSpPr>
        <p:spPr>
          <a:xfrm>
            <a:off x="5892800" y="4559300"/>
            <a:ext cx="1993900" cy="342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5" name="Google Shape;1145;p22"/>
          <p:cNvCxnSpPr/>
          <p:nvPr/>
        </p:nvCxnSpPr>
        <p:spPr>
          <a:xfrm>
            <a:off x="5549900" y="4776936"/>
            <a:ext cx="711200" cy="69993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6" name="Google Shape;1146;p22"/>
          <p:cNvSpPr txBox="1"/>
          <p:nvPr/>
        </p:nvSpPr>
        <p:spPr>
          <a:xfrm rot="-963682">
            <a:off x="6159500" y="3825017"/>
            <a:ext cx="6127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22"/>
          <p:cNvSpPr txBox="1"/>
          <p:nvPr/>
        </p:nvSpPr>
        <p:spPr>
          <a:xfrm rot="479924">
            <a:off x="6843713" y="4534148"/>
            <a:ext cx="6127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 de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22"/>
          <p:cNvSpPr txBox="1"/>
          <p:nvPr/>
        </p:nvSpPr>
        <p:spPr>
          <a:xfrm rot="2599706">
            <a:off x="5646036" y="5032177"/>
            <a:ext cx="11748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recibe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22"/>
          <p:cNvSpPr txBox="1"/>
          <p:nvPr/>
        </p:nvSpPr>
        <p:spPr>
          <a:xfrm>
            <a:off x="1492457" y="4240481"/>
            <a:ext cx="19172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Entidades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0" name="Google Shape;1150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CO" sz="2400">
                <a:latin typeface="Lato"/>
                <a:ea typeface="Lato"/>
                <a:cs typeface="Lato"/>
                <a:sym typeface="Lato"/>
              </a:rPr>
              <a:t>Debe almacenar la información de las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mascotas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 con sus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especies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 y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dueños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. Además, el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cuidador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 que recibió al animalito.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CO" sz="2400">
                <a:latin typeface="Lato"/>
                <a:ea typeface="Lato"/>
                <a:cs typeface="Lato"/>
                <a:sym typeface="Lato"/>
              </a:rPr>
              <a:t>Debe almacenar la información de las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mascotas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 con sus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especies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 y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dueños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. Además, el </a:t>
            </a:r>
            <a:r>
              <a:rPr b="1" lang="es-CO" sz="2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cuidador</a:t>
            </a:r>
            <a:r>
              <a:rPr b="1" lang="es-CO" sz="2400">
                <a:latin typeface="Lato"/>
                <a:ea typeface="Lato"/>
                <a:cs typeface="Lato"/>
                <a:sym typeface="Lato"/>
              </a:rPr>
              <a:t> que recibió al animalito.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6" name="Google Shape;1156;p23"/>
          <p:cNvSpPr txBox="1"/>
          <p:nvPr/>
        </p:nvSpPr>
        <p:spPr>
          <a:xfrm>
            <a:off x="12827726" y="855617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23"/>
          <p:cNvSpPr txBox="1"/>
          <p:nvPr/>
        </p:nvSpPr>
        <p:spPr>
          <a:xfrm>
            <a:off x="12226835" y="892193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8" name="Google Shape;1158;p23"/>
          <p:cNvGrpSpPr/>
          <p:nvPr/>
        </p:nvGrpSpPr>
        <p:grpSpPr>
          <a:xfrm>
            <a:off x="10361017" y="537564"/>
            <a:ext cx="1829801" cy="817031"/>
            <a:chOff x="20722033" y="1075127"/>
            <a:chExt cx="3659601" cy="1634062"/>
          </a:xfrm>
        </p:grpSpPr>
        <p:sp>
          <p:nvSpPr>
            <p:cNvPr id="1159" name="Google Shape;1159;p23"/>
            <p:cNvSpPr/>
            <p:nvPr/>
          </p:nvSpPr>
          <p:spPr>
            <a:xfrm>
              <a:off x="2072203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20972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2123093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2148539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2172472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21975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2223363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2248808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2274254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22993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2325144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2350590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237602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2401093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2426165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2072232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20973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2123123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2148568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2172502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21975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2223392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2248838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2274283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22993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2325174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235061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237605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2401122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2426195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2072232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20973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2123123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2148568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2172502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21975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2223392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2248838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2274283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22993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2325174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235061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237605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2401122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2426195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2072262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20973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2123152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2148598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2172531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21976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2223422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2248867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2274312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22994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2325203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235064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237607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2401152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2426224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2072262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20973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2123152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2148598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2172531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21976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2223422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2248867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2274312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22994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23"/>
            <p:cNvSpPr/>
            <p:nvPr/>
          </p:nvSpPr>
          <p:spPr>
            <a:xfrm>
              <a:off x="2325203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23"/>
            <p:cNvSpPr/>
            <p:nvPr/>
          </p:nvSpPr>
          <p:spPr>
            <a:xfrm>
              <a:off x="235064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23"/>
            <p:cNvSpPr/>
            <p:nvPr/>
          </p:nvSpPr>
          <p:spPr>
            <a:xfrm>
              <a:off x="237607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2401152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2426224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23"/>
            <p:cNvSpPr/>
            <p:nvPr/>
          </p:nvSpPr>
          <p:spPr>
            <a:xfrm>
              <a:off x="2072291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23"/>
            <p:cNvSpPr/>
            <p:nvPr/>
          </p:nvSpPr>
          <p:spPr>
            <a:xfrm>
              <a:off x="20973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23"/>
            <p:cNvSpPr/>
            <p:nvPr/>
          </p:nvSpPr>
          <p:spPr>
            <a:xfrm>
              <a:off x="2123182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23"/>
            <p:cNvSpPr/>
            <p:nvPr/>
          </p:nvSpPr>
          <p:spPr>
            <a:xfrm>
              <a:off x="2148627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23"/>
            <p:cNvSpPr/>
            <p:nvPr/>
          </p:nvSpPr>
          <p:spPr>
            <a:xfrm>
              <a:off x="2172561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23"/>
            <p:cNvSpPr/>
            <p:nvPr/>
          </p:nvSpPr>
          <p:spPr>
            <a:xfrm>
              <a:off x="21976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23"/>
            <p:cNvSpPr/>
            <p:nvPr/>
          </p:nvSpPr>
          <p:spPr>
            <a:xfrm>
              <a:off x="2223451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23"/>
            <p:cNvSpPr/>
            <p:nvPr/>
          </p:nvSpPr>
          <p:spPr>
            <a:xfrm>
              <a:off x="2248897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23"/>
            <p:cNvSpPr/>
            <p:nvPr/>
          </p:nvSpPr>
          <p:spPr>
            <a:xfrm>
              <a:off x="2274342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23"/>
            <p:cNvSpPr/>
            <p:nvPr/>
          </p:nvSpPr>
          <p:spPr>
            <a:xfrm>
              <a:off x="22994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23"/>
            <p:cNvSpPr/>
            <p:nvPr/>
          </p:nvSpPr>
          <p:spPr>
            <a:xfrm>
              <a:off x="2325232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23"/>
            <p:cNvSpPr/>
            <p:nvPr/>
          </p:nvSpPr>
          <p:spPr>
            <a:xfrm>
              <a:off x="235067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237610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2401181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2426254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2072291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20973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2123182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2148627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2172561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21976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2223451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2248897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2274342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22994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2325232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235067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23"/>
            <p:cNvSpPr/>
            <p:nvPr/>
          </p:nvSpPr>
          <p:spPr>
            <a:xfrm>
              <a:off x="237610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23"/>
            <p:cNvSpPr/>
            <p:nvPr/>
          </p:nvSpPr>
          <p:spPr>
            <a:xfrm>
              <a:off x="2401181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3"/>
            <p:cNvSpPr/>
            <p:nvPr/>
          </p:nvSpPr>
          <p:spPr>
            <a:xfrm>
              <a:off x="2426254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23"/>
            <p:cNvSpPr/>
            <p:nvPr/>
          </p:nvSpPr>
          <p:spPr>
            <a:xfrm>
              <a:off x="2072320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23"/>
            <p:cNvSpPr/>
            <p:nvPr/>
          </p:nvSpPr>
          <p:spPr>
            <a:xfrm>
              <a:off x="20974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23"/>
            <p:cNvSpPr/>
            <p:nvPr/>
          </p:nvSpPr>
          <p:spPr>
            <a:xfrm>
              <a:off x="2123211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2148656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2172590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21976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2223481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2248926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2274371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22994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23"/>
            <p:cNvSpPr/>
            <p:nvPr/>
          </p:nvSpPr>
          <p:spPr>
            <a:xfrm>
              <a:off x="2325262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23"/>
            <p:cNvSpPr/>
            <p:nvPr/>
          </p:nvSpPr>
          <p:spPr>
            <a:xfrm>
              <a:off x="235070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237613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2401210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2426283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9" name="Google Shape;1279;p23"/>
          <p:cNvGrpSpPr/>
          <p:nvPr/>
        </p:nvGrpSpPr>
        <p:grpSpPr>
          <a:xfrm>
            <a:off x="-406382" y="537564"/>
            <a:ext cx="1829801" cy="817031"/>
            <a:chOff x="0" y="1075127"/>
            <a:chExt cx="3659601" cy="1634062"/>
          </a:xfrm>
        </p:grpSpPr>
        <p:sp>
          <p:nvSpPr>
            <p:cNvPr id="1280" name="Google Shape;1280;p23"/>
            <p:cNvSpPr/>
            <p:nvPr/>
          </p:nvSpPr>
          <p:spPr>
            <a:xfrm>
              <a:off x="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2508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508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76335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0269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25356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511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76605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202050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227138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2529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278386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30381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328889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353962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2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2511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509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76365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100299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125386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1511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176634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3"/>
            <p:cNvSpPr/>
            <p:nvPr/>
          </p:nvSpPr>
          <p:spPr>
            <a:xfrm>
              <a:off x="202080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3"/>
            <p:cNvSpPr/>
            <p:nvPr/>
          </p:nvSpPr>
          <p:spPr>
            <a:xfrm>
              <a:off x="227167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3"/>
            <p:cNvSpPr/>
            <p:nvPr/>
          </p:nvSpPr>
          <p:spPr>
            <a:xfrm>
              <a:off x="2529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278416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30384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328919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23"/>
            <p:cNvSpPr/>
            <p:nvPr/>
          </p:nvSpPr>
          <p:spPr>
            <a:xfrm>
              <a:off x="353991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23"/>
            <p:cNvSpPr/>
            <p:nvPr/>
          </p:nvSpPr>
          <p:spPr>
            <a:xfrm>
              <a:off x="2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2511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509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23"/>
            <p:cNvSpPr/>
            <p:nvPr/>
          </p:nvSpPr>
          <p:spPr>
            <a:xfrm>
              <a:off x="76365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23"/>
            <p:cNvSpPr/>
            <p:nvPr/>
          </p:nvSpPr>
          <p:spPr>
            <a:xfrm>
              <a:off x="100299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125386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1511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176634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202080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227167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2529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278416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30384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328919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353991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5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2514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509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76394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00328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125415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1512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176664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202109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227196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3"/>
            <p:cNvSpPr/>
            <p:nvPr/>
          </p:nvSpPr>
          <p:spPr>
            <a:xfrm>
              <a:off x="2530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278445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30387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328948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354021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5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3"/>
            <p:cNvSpPr/>
            <p:nvPr/>
          </p:nvSpPr>
          <p:spPr>
            <a:xfrm>
              <a:off x="2514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23"/>
            <p:cNvSpPr/>
            <p:nvPr/>
          </p:nvSpPr>
          <p:spPr>
            <a:xfrm>
              <a:off x="509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23"/>
            <p:cNvSpPr/>
            <p:nvPr/>
          </p:nvSpPr>
          <p:spPr>
            <a:xfrm>
              <a:off x="76394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100328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125415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23"/>
            <p:cNvSpPr/>
            <p:nvPr/>
          </p:nvSpPr>
          <p:spPr>
            <a:xfrm>
              <a:off x="1512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23"/>
            <p:cNvSpPr/>
            <p:nvPr/>
          </p:nvSpPr>
          <p:spPr>
            <a:xfrm>
              <a:off x="176664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202109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23"/>
            <p:cNvSpPr/>
            <p:nvPr/>
          </p:nvSpPr>
          <p:spPr>
            <a:xfrm>
              <a:off x="227196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23"/>
            <p:cNvSpPr/>
            <p:nvPr/>
          </p:nvSpPr>
          <p:spPr>
            <a:xfrm>
              <a:off x="2530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278445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30387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328948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354021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8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2517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509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76424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100357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125445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1512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176693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202139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227226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2530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278474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30390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328978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354050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8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2517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509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76424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100357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125445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1512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176693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202139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227226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2530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78474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0390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28978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354050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11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2520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510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76453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100387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125474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1512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176723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202168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227255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530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278504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30393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329007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354080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0" name="Google Shape;14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075" y="1381125"/>
            <a:ext cx="682666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23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Resaltamos verbos (relaciones)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2" name="Google Shape;1402;p23"/>
          <p:cNvSpPr txBox="1"/>
          <p:nvPr/>
        </p:nvSpPr>
        <p:spPr>
          <a:xfrm>
            <a:off x="180975" y="6572250"/>
            <a:ext cx="118967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/>
          </a:p>
        </p:txBody>
      </p:sp>
      <p:sp>
        <p:nvSpPr>
          <p:cNvPr id="1403" name="Google Shape;1403;p23"/>
          <p:cNvSpPr txBox="1"/>
          <p:nvPr/>
        </p:nvSpPr>
        <p:spPr>
          <a:xfrm>
            <a:off x="3775075" y="4279900"/>
            <a:ext cx="244792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mascota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23"/>
          <p:cNvSpPr txBox="1"/>
          <p:nvPr/>
        </p:nvSpPr>
        <p:spPr>
          <a:xfrm>
            <a:off x="7292975" y="4776936"/>
            <a:ext cx="244792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especie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23"/>
          <p:cNvSpPr txBox="1"/>
          <p:nvPr/>
        </p:nvSpPr>
        <p:spPr>
          <a:xfrm>
            <a:off x="6454775" y="3576439"/>
            <a:ext cx="244792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dueño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23"/>
          <p:cNvSpPr txBox="1"/>
          <p:nvPr/>
        </p:nvSpPr>
        <p:spPr>
          <a:xfrm>
            <a:off x="5230813" y="5480397"/>
            <a:ext cx="244792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cuidador</a:t>
            </a: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7" name="Google Shape;1407;p23"/>
          <p:cNvCxnSpPr/>
          <p:nvPr/>
        </p:nvCxnSpPr>
        <p:spPr>
          <a:xfrm flipH="1" rot="10800000">
            <a:off x="5737226" y="3924300"/>
            <a:ext cx="1311275" cy="355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8" name="Google Shape;1408;p23"/>
          <p:cNvCxnSpPr/>
          <p:nvPr/>
        </p:nvCxnSpPr>
        <p:spPr>
          <a:xfrm>
            <a:off x="5892800" y="4559300"/>
            <a:ext cx="1993900" cy="342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9" name="Google Shape;1409;p23"/>
          <p:cNvCxnSpPr/>
          <p:nvPr/>
        </p:nvCxnSpPr>
        <p:spPr>
          <a:xfrm>
            <a:off x="5549900" y="4776936"/>
            <a:ext cx="711200" cy="69993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0" name="Google Shape;1410;p23"/>
          <p:cNvSpPr txBox="1"/>
          <p:nvPr/>
        </p:nvSpPr>
        <p:spPr>
          <a:xfrm rot="-963682">
            <a:off x="6155811" y="3783475"/>
            <a:ext cx="80183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endParaRPr b="1" sz="1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3"/>
          <p:cNvSpPr txBox="1"/>
          <p:nvPr/>
        </p:nvSpPr>
        <p:spPr>
          <a:xfrm rot="479924">
            <a:off x="6842597" y="4534725"/>
            <a:ext cx="8422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es de</a:t>
            </a:r>
            <a:endParaRPr b="1" sz="1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23"/>
          <p:cNvSpPr txBox="1"/>
          <p:nvPr/>
        </p:nvSpPr>
        <p:spPr>
          <a:xfrm rot="2599706">
            <a:off x="5646036" y="5016789"/>
            <a:ext cx="117488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 recibe </a:t>
            </a:r>
            <a:endParaRPr b="1" sz="1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3"/>
          <p:cNvSpPr txBox="1"/>
          <p:nvPr/>
        </p:nvSpPr>
        <p:spPr>
          <a:xfrm>
            <a:off x="1492457" y="4240481"/>
            <a:ext cx="19172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Relaciones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4"/>
          <p:cNvSpPr txBox="1"/>
          <p:nvPr/>
        </p:nvSpPr>
        <p:spPr>
          <a:xfrm>
            <a:off x="12226835" y="892193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9" name="Google Shape;1419;p24"/>
          <p:cNvGrpSpPr/>
          <p:nvPr/>
        </p:nvGrpSpPr>
        <p:grpSpPr>
          <a:xfrm>
            <a:off x="10361017" y="537564"/>
            <a:ext cx="1829801" cy="817031"/>
            <a:chOff x="20722033" y="1075127"/>
            <a:chExt cx="3659601" cy="1634062"/>
          </a:xfrm>
        </p:grpSpPr>
        <p:sp>
          <p:nvSpPr>
            <p:cNvPr id="1420" name="Google Shape;1420;p24"/>
            <p:cNvSpPr/>
            <p:nvPr/>
          </p:nvSpPr>
          <p:spPr>
            <a:xfrm>
              <a:off x="2072203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20972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2123093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2148539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4"/>
            <p:cNvSpPr/>
            <p:nvPr/>
          </p:nvSpPr>
          <p:spPr>
            <a:xfrm>
              <a:off x="2172472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24"/>
            <p:cNvSpPr/>
            <p:nvPr/>
          </p:nvSpPr>
          <p:spPr>
            <a:xfrm>
              <a:off x="21975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2223363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24"/>
            <p:cNvSpPr/>
            <p:nvPr/>
          </p:nvSpPr>
          <p:spPr>
            <a:xfrm>
              <a:off x="2248808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24"/>
            <p:cNvSpPr/>
            <p:nvPr/>
          </p:nvSpPr>
          <p:spPr>
            <a:xfrm>
              <a:off x="2274254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22993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2325144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2350590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237602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2401093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2426165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2072232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20973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2123123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2148568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2172502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21975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2223392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2248838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2274283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22993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2325174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235061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237605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4"/>
            <p:cNvSpPr/>
            <p:nvPr/>
          </p:nvSpPr>
          <p:spPr>
            <a:xfrm>
              <a:off x="2401122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4"/>
            <p:cNvSpPr/>
            <p:nvPr/>
          </p:nvSpPr>
          <p:spPr>
            <a:xfrm>
              <a:off x="2426195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2072232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20973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4"/>
            <p:cNvSpPr/>
            <p:nvPr/>
          </p:nvSpPr>
          <p:spPr>
            <a:xfrm>
              <a:off x="2123123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4"/>
            <p:cNvSpPr/>
            <p:nvPr/>
          </p:nvSpPr>
          <p:spPr>
            <a:xfrm>
              <a:off x="2148568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4"/>
            <p:cNvSpPr/>
            <p:nvPr/>
          </p:nvSpPr>
          <p:spPr>
            <a:xfrm>
              <a:off x="2172502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21975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2223392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2248838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2274283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22993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2325174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235061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237605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2401122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2426195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2072262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20973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2123152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2148598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2172531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21976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2223422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248867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2274312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22994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325203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235064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237607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401152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2426224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2072262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20973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2123152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2148598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2172531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21976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223422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2248867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2274312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4"/>
            <p:cNvSpPr/>
            <p:nvPr/>
          </p:nvSpPr>
          <p:spPr>
            <a:xfrm>
              <a:off x="22994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24"/>
            <p:cNvSpPr/>
            <p:nvPr/>
          </p:nvSpPr>
          <p:spPr>
            <a:xfrm>
              <a:off x="2325203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24"/>
            <p:cNvSpPr/>
            <p:nvPr/>
          </p:nvSpPr>
          <p:spPr>
            <a:xfrm>
              <a:off x="235064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24"/>
            <p:cNvSpPr/>
            <p:nvPr/>
          </p:nvSpPr>
          <p:spPr>
            <a:xfrm>
              <a:off x="237607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24"/>
            <p:cNvSpPr/>
            <p:nvPr/>
          </p:nvSpPr>
          <p:spPr>
            <a:xfrm>
              <a:off x="2401152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24"/>
            <p:cNvSpPr/>
            <p:nvPr/>
          </p:nvSpPr>
          <p:spPr>
            <a:xfrm>
              <a:off x="2426224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4"/>
            <p:cNvSpPr/>
            <p:nvPr/>
          </p:nvSpPr>
          <p:spPr>
            <a:xfrm>
              <a:off x="2072291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24"/>
            <p:cNvSpPr/>
            <p:nvPr/>
          </p:nvSpPr>
          <p:spPr>
            <a:xfrm>
              <a:off x="20973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4"/>
            <p:cNvSpPr/>
            <p:nvPr/>
          </p:nvSpPr>
          <p:spPr>
            <a:xfrm>
              <a:off x="2123182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4"/>
            <p:cNvSpPr/>
            <p:nvPr/>
          </p:nvSpPr>
          <p:spPr>
            <a:xfrm>
              <a:off x="2148627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24"/>
            <p:cNvSpPr/>
            <p:nvPr/>
          </p:nvSpPr>
          <p:spPr>
            <a:xfrm>
              <a:off x="2172561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24"/>
            <p:cNvSpPr/>
            <p:nvPr/>
          </p:nvSpPr>
          <p:spPr>
            <a:xfrm>
              <a:off x="21976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24"/>
            <p:cNvSpPr/>
            <p:nvPr/>
          </p:nvSpPr>
          <p:spPr>
            <a:xfrm>
              <a:off x="2223451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24"/>
            <p:cNvSpPr/>
            <p:nvPr/>
          </p:nvSpPr>
          <p:spPr>
            <a:xfrm>
              <a:off x="2248897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24"/>
            <p:cNvSpPr/>
            <p:nvPr/>
          </p:nvSpPr>
          <p:spPr>
            <a:xfrm>
              <a:off x="2274342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24"/>
            <p:cNvSpPr/>
            <p:nvPr/>
          </p:nvSpPr>
          <p:spPr>
            <a:xfrm>
              <a:off x="22994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24"/>
            <p:cNvSpPr/>
            <p:nvPr/>
          </p:nvSpPr>
          <p:spPr>
            <a:xfrm>
              <a:off x="2325232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4"/>
            <p:cNvSpPr/>
            <p:nvPr/>
          </p:nvSpPr>
          <p:spPr>
            <a:xfrm>
              <a:off x="235067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24"/>
            <p:cNvSpPr/>
            <p:nvPr/>
          </p:nvSpPr>
          <p:spPr>
            <a:xfrm>
              <a:off x="237610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24"/>
            <p:cNvSpPr/>
            <p:nvPr/>
          </p:nvSpPr>
          <p:spPr>
            <a:xfrm>
              <a:off x="2401181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24"/>
            <p:cNvSpPr/>
            <p:nvPr/>
          </p:nvSpPr>
          <p:spPr>
            <a:xfrm>
              <a:off x="2426254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24"/>
            <p:cNvSpPr/>
            <p:nvPr/>
          </p:nvSpPr>
          <p:spPr>
            <a:xfrm>
              <a:off x="2072291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24"/>
            <p:cNvSpPr/>
            <p:nvPr/>
          </p:nvSpPr>
          <p:spPr>
            <a:xfrm>
              <a:off x="20973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4"/>
            <p:cNvSpPr/>
            <p:nvPr/>
          </p:nvSpPr>
          <p:spPr>
            <a:xfrm>
              <a:off x="2123182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24"/>
            <p:cNvSpPr/>
            <p:nvPr/>
          </p:nvSpPr>
          <p:spPr>
            <a:xfrm>
              <a:off x="2148627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24"/>
            <p:cNvSpPr/>
            <p:nvPr/>
          </p:nvSpPr>
          <p:spPr>
            <a:xfrm>
              <a:off x="2172561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24"/>
            <p:cNvSpPr/>
            <p:nvPr/>
          </p:nvSpPr>
          <p:spPr>
            <a:xfrm>
              <a:off x="21976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24"/>
            <p:cNvSpPr/>
            <p:nvPr/>
          </p:nvSpPr>
          <p:spPr>
            <a:xfrm>
              <a:off x="2223451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4"/>
            <p:cNvSpPr/>
            <p:nvPr/>
          </p:nvSpPr>
          <p:spPr>
            <a:xfrm>
              <a:off x="2248897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4"/>
            <p:cNvSpPr/>
            <p:nvPr/>
          </p:nvSpPr>
          <p:spPr>
            <a:xfrm>
              <a:off x="2274342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4"/>
            <p:cNvSpPr/>
            <p:nvPr/>
          </p:nvSpPr>
          <p:spPr>
            <a:xfrm>
              <a:off x="22994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4"/>
            <p:cNvSpPr/>
            <p:nvPr/>
          </p:nvSpPr>
          <p:spPr>
            <a:xfrm>
              <a:off x="2325232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4"/>
            <p:cNvSpPr/>
            <p:nvPr/>
          </p:nvSpPr>
          <p:spPr>
            <a:xfrm>
              <a:off x="235067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4"/>
            <p:cNvSpPr/>
            <p:nvPr/>
          </p:nvSpPr>
          <p:spPr>
            <a:xfrm>
              <a:off x="237610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24"/>
            <p:cNvSpPr/>
            <p:nvPr/>
          </p:nvSpPr>
          <p:spPr>
            <a:xfrm>
              <a:off x="2401181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4"/>
            <p:cNvSpPr/>
            <p:nvPr/>
          </p:nvSpPr>
          <p:spPr>
            <a:xfrm>
              <a:off x="2426254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4"/>
            <p:cNvSpPr/>
            <p:nvPr/>
          </p:nvSpPr>
          <p:spPr>
            <a:xfrm>
              <a:off x="2072320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4"/>
            <p:cNvSpPr/>
            <p:nvPr/>
          </p:nvSpPr>
          <p:spPr>
            <a:xfrm>
              <a:off x="20974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4"/>
            <p:cNvSpPr/>
            <p:nvPr/>
          </p:nvSpPr>
          <p:spPr>
            <a:xfrm>
              <a:off x="2123211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4"/>
            <p:cNvSpPr/>
            <p:nvPr/>
          </p:nvSpPr>
          <p:spPr>
            <a:xfrm>
              <a:off x="2148656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4"/>
            <p:cNvSpPr/>
            <p:nvPr/>
          </p:nvSpPr>
          <p:spPr>
            <a:xfrm>
              <a:off x="2172590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4"/>
            <p:cNvSpPr/>
            <p:nvPr/>
          </p:nvSpPr>
          <p:spPr>
            <a:xfrm>
              <a:off x="21976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4"/>
            <p:cNvSpPr/>
            <p:nvPr/>
          </p:nvSpPr>
          <p:spPr>
            <a:xfrm>
              <a:off x="2223481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4"/>
            <p:cNvSpPr/>
            <p:nvPr/>
          </p:nvSpPr>
          <p:spPr>
            <a:xfrm>
              <a:off x="2248926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4"/>
            <p:cNvSpPr/>
            <p:nvPr/>
          </p:nvSpPr>
          <p:spPr>
            <a:xfrm>
              <a:off x="2274371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4"/>
            <p:cNvSpPr/>
            <p:nvPr/>
          </p:nvSpPr>
          <p:spPr>
            <a:xfrm>
              <a:off x="22994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4"/>
            <p:cNvSpPr/>
            <p:nvPr/>
          </p:nvSpPr>
          <p:spPr>
            <a:xfrm>
              <a:off x="2325262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4"/>
            <p:cNvSpPr/>
            <p:nvPr/>
          </p:nvSpPr>
          <p:spPr>
            <a:xfrm>
              <a:off x="235070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4"/>
            <p:cNvSpPr/>
            <p:nvPr/>
          </p:nvSpPr>
          <p:spPr>
            <a:xfrm>
              <a:off x="237613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4"/>
            <p:cNvSpPr/>
            <p:nvPr/>
          </p:nvSpPr>
          <p:spPr>
            <a:xfrm>
              <a:off x="2401210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4"/>
            <p:cNvSpPr/>
            <p:nvPr/>
          </p:nvSpPr>
          <p:spPr>
            <a:xfrm>
              <a:off x="2426283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24"/>
          <p:cNvGrpSpPr/>
          <p:nvPr/>
        </p:nvGrpSpPr>
        <p:grpSpPr>
          <a:xfrm>
            <a:off x="-406382" y="537564"/>
            <a:ext cx="1829801" cy="817031"/>
            <a:chOff x="0" y="1075127"/>
            <a:chExt cx="3659601" cy="1634062"/>
          </a:xfrm>
        </p:grpSpPr>
        <p:sp>
          <p:nvSpPr>
            <p:cNvPr id="1541" name="Google Shape;1541;p24"/>
            <p:cNvSpPr/>
            <p:nvPr/>
          </p:nvSpPr>
          <p:spPr>
            <a:xfrm>
              <a:off x="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4"/>
            <p:cNvSpPr/>
            <p:nvPr/>
          </p:nvSpPr>
          <p:spPr>
            <a:xfrm>
              <a:off x="2508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4"/>
            <p:cNvSpPr/>
            <p:nvPr/>
          </p:nvSpPr>
          <p:spPr>
            <a:xfrm>
              <a:off x="508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4"/>
            <p:cNvSpPr/>
            <p:nvPr/>
          </p:nvSpPr>
          <p:spPr>
            <a:xfrm>
              <a:off x="76335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4"/>
            <p:cNvSpPr/>
            <p:nvPr/>
          </p:nvSpPr>
          <p:spPr>
            <a:xfrm>
              <a:off x="100269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4"/>
            <p:cNvSpPr/>
            <p:nvPr/>
          </p:nvSpPr>
          <p:spPr>
            <a:xfrm>
              <a:off x="125356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4"/>
            <p:cNvSpPr/>
            <p:nvPr/>
          </p:nvSpPr>
          <p:spPr>
            <a:xfrm>
              <a:off x="1511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4"/>
            <p:cNvSpPr/>
            <p:nvPr/>
          </p:nvSpPr>
          <p:spPr>
            <a:xfrm>
              <a:off x="176605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4"/>
            <p:cNvSpPr/>
            <p:nvPr/>
          </p:nvSpPr>
          <p:spPr>
            <a:xfrm>
              <a:off x="202050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4"/>
            <p:cNvSpPr/>
            <p:nvPr/>
          </p:nvSpPr>
          <p:spPr>
            <a:xfrm>
              <a:off x="227138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4"/>
            <p:cNvSpPr/>
            <p:nvPr/>
          </p:nvSpPr>
          <p:spPr>
            <a:xfrm>
              <a:off x="2529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4"/>
            <p:cNvSpPr/>
            <p:nvPr/>
          </p:nvSpPr>
          <p:spPr>
            <a:xfrm>
              <a:off x="278386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4"/>
            <p:cNvSpPr/>
            <p:nvPr/>
          </p:nvSpPr>
          <p:spPr>
            <a:xfrm>
              <a:off x="30381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4"/>
            <p:cNvSpPr/>
            <p:nvPr/>
          </p:nvSpPr>
          <p:spPr>
            <a:xfrm>
              <a:off x="328889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4"/>
            <p:cNvSpPr/>
            <p:nvPr/>
          </p:nvSpPr>
          <p:spPr>
            <a:xfrm>
              <a:off x="353962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4"/>
            <p:cNvSpPr/>
            <p:nvPr/>
          </p:nvSpPr>
          <p:spPr>
            <a:xfrm>
              <a:off x="2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4"/>
            <p:cNvSpPr/>
            <p:nvPr/>
          </p:nvSpPr>
          <p:spPr>
            <a:xfrm>
              <a:off x="2511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24"/>
            <p:cNvSpPr/>
            <p:nvPr/>
          </p:nvSpPr>
          <p:spPr>
            <a:xfrm>
              <a:off x="509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24"/>
            <p:cNvSpPr/>
            <p:nvPr/>
          </p:nvSpPr>
          <p:spPr>
            <a:xfrm>
              <a:off x="76365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24"/>
            <p:cNvSpPr/>
            <p:nvPr/>
          </p:nvSpPr>
          <p:spPr>
            <a:xfrm>
              <a:off x="100299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24"/>
            <p:cNvSpPr/>
            <p:nvPr/>
          </p:nvSpPr>
          <p:spPr>
            <a:xfrm>
              <a:off x="125386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24"/>
            <p:cNvSpPr/>
            <p:nvPr/>
          </p:nvSpPr>
          <p:spPr>
            <a:xfrm>
              <a:off x="1511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24"/>
            <p:cNvSpPr/>
            <p:nvPr/>
          </p:nvSpPr>
          <p:spPr>
            <a:xfrm>
              <a:off x="176634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24"/>
            <p:cNvSpPr/>
            <p:nvPr/>
          </p:nvSpPr>
          <p:spPr>
            <a:xfrm>
              <a:off x="202080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24"/>
            <p:cNvSpPr/>
            <p:nvPr/>
          </p:nvSpPr>
          <p:spPr>
            <a:xfrm>
              <a:off x="227167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2529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278416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24"/>
            <p:cNvSpPr/>
            <p:nvPr/>
          </p:nvSpPr>
          <p:spPr>
            <a:xfrm>
              <a:off x="30384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4"/>
            <p:cNvSpPr/>
            <p:nvPr/>
          </p:nvSpPr>
          <p:spPr>
            <a:xfrm>
              <a:off x="328919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24"/>
            <p:cNvSpPr/>
            <p:nvPr/>
          </p:nvSpPr>
          <p:spPr>
            <a:xfrm>
              <a:off x="353991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24"/>
            <p:cNvSpPr/>
            <p:nvPr/>
          </p:nvSpPr>
          <p:spPr>
            <a:xfrm>
              <a:off x="2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24"/>
            <p:cNvSpPr/>
            <p:nvPr/>
          </p:nvSpPr>
          <p:spPr>
            <a:xfrm>
              <a:off x="2511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24"/>
            <p:cNvSpPr/>
            <p:nvPr/>
          </p:nvSpPr>
          <p:spPr>
            <a:xfrm>
              <a:off x="509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24"/>
            <p:cNvSpPr/>
            <p:nvPr/>
          </p:nvSpPr>
          <p:spPr>
            <a:xfrm>
              <a:off x="76365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24"/>
            <p:cNvSpPr/>
            <p:nvPr/>
          </p:nvSpPr>
          <p:spPr>
            <a:xfrm>
              <a:off x="100299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24"/>
            <p:cNvSpPr/>
            <p:nvPr/>
          </p:nvSpPr>
          <p:spPr>
            <a:xfrm>
              <a:off x="125386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24"/>
            <p:cNvSpPr/>
            <p:nvPr/>
          </p:nvSpPr>
          <p:spPr>
            <a:xfrm>
              <a:off x="1511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24"/>
            <p:cNvSpPr/>
            <p:nvPr/>
          </p:nvSpPr>
          <p:spPr>
            <a:xfrm>
              <a:off x="176634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24"/>
            <p:cNvSpPr/>
            <p:nvPr/>
          </p:nvSpPr>
          <p:spPr>
            <a:xfrm>
              <a:off x="202080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24"/>
            <p:cNvSpPr/>
            <p:nvPr/>
          </p:nvSpPr>
          <p:spPr>
            <a:xfrm>
              <a:off x="227167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24"/>
            <p:cNvSpPr/>
            <p:nvPr/>
          </p:nvSpPr>
          <p:spPr>
            <a:xfrm>
              <a:off x="2529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24"/>
            <p:cNvSpPr/>
            <p:nvPr/>
          </p:nvSpPr>
          <p:spPr>
            <a:xfrm>
              <a:off x="278416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24"/>
            <p:cNvSpPr/>
            <p:nvPr/>
          </p:nvSpPr>
          <p:spPr>
            <a:xfrm>
              <a:off x="30384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24"/>
            <p:cNvSpPr/>
            <p:nvPr/>
          </p:nvSpPr>
          <p:spPr>
            <a:xfrm>
              <a:off x="328919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24"/>
            <p:cNvSpPr/>
            <p:nvPr/>
          </p:nvSpPr>
          <p:spPr>
            <a:xfrm>
              <a:off x="353991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24"/>
            <p:cNvSpPr/>
            <p:nvPr/>
          </p:nvSpPr>
          <p:spPr>
            <a:xfrm>
              <a:off x="5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24"/>
            <p:cNvSpPr/>
            <p:nvPr/>
          </p:nvSpPr>
          <p:spPr>
            <a:xfrm>
              <a:off x="2514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24"/>
            <p:cNvSpPr/>
            <p:nvPr/>
          </p:nvSpPr>
          <p:spPr>
            <a:xfrm>
              <a:off x="509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76394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24"/>
            <p:cNvSpPr/>
            <p:nvPr/>
          </p:nvSpPr>
          <p:spPr>
            <a:xfrm>
              <a:off x="100328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24"/>
            <p:cNvSpPr/>
            <p:nvPr/>
          </p:nvSpPr>
          <p:spPr>
            <a:xfrm>
              <a:off x="125415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24"/>
            <p:cNvSpPr/>
            <p:nvPr/>
          </p:nvSpPr>
          <p:spPr>
            <a:xfrm>
              <a:off x="1512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24"/>
            <p:cNvSpPr/>
            <p:nvPr/>
          </p:nvSpPr>
          <p:spPr>
            <a:xfrm>
              <a:off x="176664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24"/>
            <p:cNvSpPr/>
            <p:nvPr/>
          </p:nvSpPr>
          <p:spPr>
            <a:xfrm>
              <a:off x="202109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24"/>
            <p:cNvSpPr/>
            <p:nvPr/>
          </p:nvSpPr>
          <p:spPr>
            <a:xfrm>
              <a:off x="227196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24"/>
            <p:cNvSpPr/>
            <p:nvPr/>
          </p:nvSpPr>
          <p:spPr>
            <a:xfrm>
              <a:off x="2530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24"/>
            <p:cNvSpPr/>
            <p:nvPr/>
          </p:nvSpPr>
          <p:spPr>
            <a:xfrm>
              <a:off x="278445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24"/>
            <p:cNvSpPr/>
            <p:nvPr/>
          </p:nvSpPr>
          <p:spPr>
            <a:xfrm>
              <a:off x="30387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24"/>
            <p:cNvSpPr/>
            <p:nvPr/>
          </p:nvSpPr>
          <p:spPr>
            <a:xfrm>
              <a:off x="328948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24"/>
            <p:cNvSpPr/>
            <p:nvPr/>
          </p:nvSpPr>
          <p:spPr>
            <a:xfrm>
              <a:off x="354021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24"/>
            <p:cNvSpPr/>
            <p:nvPr/>
          </p:nvSpPr>
          <p:spPr>
            <a:xfrm>
              <a:off x="5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24"/>
            <p:cNvSpPr/>
            <p:nvPr/>
          </p:nvSpPr>
          <p:spPr>
            <a:xfrm>
              <a:off x="2514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24"/>
            <p:cNvSpPr/>
            <p:nvPr/>
          </p:nvSpPr>
          <p:spPr>
            <a:xfrm>
              <a:off x="509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24"/>
            <p:cNvSpPr/>
            <p:nvPr/>
          </p:nvSpPr>
          <p:spPr>
            <a:xfrm>
              <a:off x="76394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24"/>
            <p:cNvSpPr/>
            <p:nvPr/>
          </p:nvSpPr>
          <p:spPr>
            <a:xfrm>
              <a:off x="100328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4"/>
            <p:cNvSpPr/>
            <p:nvPr/>
          </p:nvSpPr>
          <p:spPr>
            <a:xfrm>
              <a:off x="125415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24"/>
            <p:cNvSpPr/>
            <p:nvPr/>
          </p:nvSpPr>
          <p:spPr>
            <a:xfrm>
              <a:off x="1512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4"/>
            <p:cNvSpPr/>
            <p:nvPr/>
          </p:nvSpPr>
          <p:spPr>
            <a:xfrm>
              <a:off x="176664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4"/>
            <p:cNvSpPr/>
            <p:nvPr/>
          </p:nvSpPr>
          <p:spPr>
            <a:xfrm>
              <a:off x="202109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4"/>
            <p:cNvSpPr/>
            <p:nvPr/>
          </p:nvSpPr>
          <p:spPr>
            <a:xfrm>
              <a:off x="227196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4"/>
            <p:cNvSpPr/>
            <p:nvPr/>
          </p:nvSpPr>
          <p:spPr>
            <a:xfrm>
              <a:off x="2530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4"/>
            <p:cNvSpPr/>
            <p:nvPr/>
          </p:nvSpPr>
          <p:spPr>
            <a:xfrm>
              <a:off x="278445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4"/>
            <p:cNvSpPr/>
            <p:nvPr/>
          </p:nvSpPr>
          <p:spPr>
            <a:xfrm>
              <a:off x="30387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4"/>
            <p:cNvSpPr/>
            <p:nvPr/>
          </p:nvSpPr>
          <p:spPr>
            <a:xfrm>
              <a:off x="328948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4"/>
            <p:cNvSpPr/>
            <p:nvPr/>
          </p:nvSpPr>
          <p:spPr>
            <a:xfrm>
              <a:off x="354021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4"/>
            <p:cNvSpPr/>
            <p:nvPr/>
          </p:nvSpPr>
          <p:spPr>
            <a:xfrm>
              <a:off x="8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4"/>
            <p:cNvSpPr/>
            <p:nvPr/>
          </p:nvSpPr>
          <p:spPr>
            <a:xfrm>
              <a:off x="2517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4"/>
            <p:cNvSpPr/>
            <p:nvPr/>
          </p:nvSpPr>
          <p:spPr>
            <a:xfrm>
              <a:off x="509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4"/>
            <p:cNvSpPr/>
            <p:nvPr/>
          </p:nvSpPr>
          <p:spPr>
            <a:xfrm>
              <a:off x="76424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4"/>
            <p:cNvSpPr/>
            <p:nvPr/>
          </p:nvSpPr>
          <p:spPr>
            <a:xfrm>
              <a:off x="100357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4"/>
            <p:cNvSpPr/>
            <p:nvPr/>
          </p:nvSpPr>
          <p:spPr>
            <a:xfrm>
              <a:off x="125445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4"/>
            <p:cNvSpPr/>
            <p:nvPr/>
          </p:nvSpPr>
          <p:spPr>
            <a:xfrm>
              <a:off x="1512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4"/>
            <p:cNvSpPr/>
            <p:nvPr/>
          </p:nvSpPr>
          <p:spPr>
            <a:xfrm>
              <a:off x="176693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4"/>
            <p:cNvSpPr/>
            <p:nvPr/>
          </p:nvSpPr>
          <p:spPr>
            <a:xfrm>
              <a:off x="202139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4"/>
            <p:cNvSpPr/>
            <p:nvPr/>
          </p:nvSpPr>
          <p:spPr>
            <a:xfrm>
              <a:off x="227226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4"/>
            <p:cNvSpPr/>
            <p:nvPr/>
          </p:nvSpPr>
          <p:spPr>
            <a:xfrm>
              <a:off x="2530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4"/>
            <p:cNvSpPr/>
            <p:nvPr/>
          </p:nvSpPr>
          <p:spPr>
            <a:xfrm>
              <a:off x="278474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4"/>
            <p:cNvSpPr/>
            <p:nvPr/>
          </p:nvSpPr>
          <p:spPr>
            <a:xfrm>
              <a:off x="30390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4"/>
            <p:cNvSpPr/>
            <p:nvPr/>
          </p:nvSpPr>
          <p:spPr>
            <a:xfrm>
              <a:off x="328978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4"/>
            <p:cNvSpPr/>
            <p:nvPr/>
          </p:nvSpPr>
          <p:spPr>
            <a:xfrm>
              <a:off x="354050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4"/>
            <p:cNvSpPr/>
            <p:nvPr/>
          </p:nvSpPr>
          <p:spPr>
            <a:xfrm>
              <a:off x="8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4"/>
            <p:cNvSpPr/>
            <p:nvPr/>
          </p:nvSpPr>
          <p:spPr>
            <a:xfrm>
              <a:off x="2517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4"/>
            <p:cNvSpPr/>
            <p:nvPr/>
          </p:nvSpPr>
          <p:spPr>
            <a:xfrm>
              <a:off x="509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4"/>
            <p:cNvSpPr/>
            <p:nvPr/>
          </p:nvSpPr>
          <p:spPr>
            <a:xfrm>
              <a:off x="76424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4"/>
            <p:cNvSpPr/>
            <p:nvPr/>
          </p:nvSpPr>
          <p:spPr>
            <a:xfrm>
              <a:off x="100357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4"/>
            <p:cNvSpPr/>
            <p:nvPr/>
          </p:nvSpPr>
          <p:spPr>
            <a:xfrm>
              <a:off x="125445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4"/>
            <p:cNvSpPr/>
            <p:nvPr/>
          </p:nvSpPr>
          <p:spPr>
            <a:xfrm>
              <a:off x="1512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4"/>
            <p:cNvSpPr/>
            <p:nvPr/>
          </p:nvSpPr>
          <p:spPr>
            <a:xfrm>
              <a:off x="176693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4"/>
            <p:cNvSpPr/>
            <p:nvPr/>
          </p:nvSpPr>
          <p:spPr>
            <a:xfrm>
              <a:off x="202139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4"/>
            <p:cNvSpPr/>
            <p:nvPr/>
          </p:nvSpPr>
          <p:spPr>
            <a:xfrm>
              <a:off x="227226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4"/>
            <p:cNvSpPr/>
            <p:nvPr/>
          </p:nvSpPr>
          <p:spPr>
            <a:xfrm>
              <a:off x="2530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4"/>
            <p:cNvSpPr/>
            <p:nvPr/>
          </p:nvSpPr>
          <p:spPr>
            <a:xfrm>
              <a:off x="278474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4"/>
            <p:cNvSpPr/>
            <p:nvPr/>
          </p:nvSpPr>
          <p:spPr>
            <a:xfrm>
              <a:off x="30390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4"/>
            <p:cNvSpPr/>
            <p:nvPr/>
          </p:nvSpPr>
          <p:spPr>
            <a:xfrm>
              <a:off x="328978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4"/>
            <p:cNvSpPr/>
            <p:nvPr/>
          </p:nvSpPr>
          <p:spPr>
            <a:xfrm>
              <a:off x="354050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4"/>
            <p:cNvSpPr/>
            <p:nvPr/>
          </p:nvSpPr>
          <p:spPr>
            <a:xfrm>
              <a:off x="11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4"/>
            <p:cNvSpPr/>
            <p:nvPr/>
          </p:nvSpPr>
          <p:spPr>
            <a:xfrm>
              <a:off x="2520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4"/>
            <p:cNvSpPr/>
            <p:nvPr/>
          </p:nvSpPr>
          <p:spPr>
            <a:xfrm>
              <a:off x="510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4"/>
            <p:cNvSpPr/>
            <p:nvPr/>
          </p:nvSpPr>
          <p:spPr>
            <a:xfrm>
              <a:off x="76453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4"/>
            <p:cNvSpPr/>
            <p:nvPr/>
          </p:nvSpPr>
          <p:spPr>
            <a:xfrm>
              <a:off x="100387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4"/>
            <p:cNvSpPr/>
            <p:nvPr/>
          </p:nvSpPr>
          <p:spPr>
            <a:xfrm>
              <a:off x="125474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4"/>
            <p:cNvSpPr/>
            <p:nvPr/>
          </p:nvSpPr>
          <p:spPr>
            <a:xfrm>
              <a:off x="1512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4"/>
            <p:cNvSpPr/>
            <p:nvPr/>
          </p:nvSpPr>
          <p:spPr>
            <a:xfrm>
              <a:off x="176723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4"/>
            <p:cNvSpPr/>
            <p:nvPr/>
          </p:nvSpPr>
          <p:spPr>
            <a:xfrm>
              <a:off x="202168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4"/>
            <p:cNvSpPr/>
            <p:nvPr/>
          </p:nvSpPr>
          <p:spPr>
            <a:xfrm>
              <a:off x="227255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4"/>
            <p:cNvSpPr/>
            <p:nvPr/>
          </p:nvSpPr>
          <p:spPr>
            <a:xfrm>
              <a:off x="2530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4"/>
            <p:cNvSpPr/>
            <p:nvPr/>
          </p:nvSpPr>
          <p:spPr>
            <a:xfrm>
              <a:off x="278504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4"/>
            <p:cNvSpPr/>
            <p:nvPr/>
          </p:nvSpPr>
          <p:spPr>
            <a:xfrm>
              <a:off x="30393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4"/>
            <p:cNvSpPr/>
            <p:nvPr/>
          </p:nvSpPr>
          <p:spPr>
            <a:xfrm>
              <a:off x="329007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4"/>
            <p:cNvSpPr/>
            <p:nvPr/>
          </p:nvSpPr>
          <p:spPr>
            <a:xfrm>
              <a:off x="354080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61" name="Google Shape;16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075" y="1381125"/>
            <a:ext cx="682666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24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Pensar en atributos de las entidades (y un id)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3" name="Google Shape;1663;p24"/>
          <p:cNvSpPr txBox="1"/>
          <p:nvPr/>
        </p:nvSpPr>
        <p:spPr>
          <a:xfrm>
            <a:off x="180975" y="6572250"/>
            <a:ext cx="118967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/>
          </a:p>
        </p:txBody>
      </p:sp>
      <p:sp>
        <p:nvSpPr>
          <p:cNvPr id="1664" name="Google Shape;1664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CO" sz="2000">
                <a:latin typeface="Lato"/>
                <a:ea typeface="Lato"/>
                <a:cs typeface="Lato"/>
                <a:sym typeface="Lato"/>
              </a:rPr>
              <a:t>Mascota tiene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s-CO" sz="2000">
                <a:latin typeface="Lato"/>
                <a:ea typeface="Lato"/>
                <a:cs typeface="Lato"/>
                <a:sym typeface="Lato"/>
              </a:rPr>
              <a:t>Id mascota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s-CO" sz="2000">
                <a:latin typeface="Lato"/>
                <a:ea typeface="Lato"/>
                <a:cs typeface="Lato"/>
                <a:sym typeface="Lato"/>
              </a:rPr>
              <a:t>Tipo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s-CO" sz="2000">
                <a:latin typeface="Lato"/>
                <a:ea typeface="Lato"/>
                <a:cs typeface="Lato"/>
                <a:sym typeface="Lato"/>
              </a:rPr>
              <a:t>Nombre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s-CO" sz="2000">
                <a:latin typeface="Lato"/>
                <a:ea typeface="Lato"/>
                <a:cs typeface="Lato"/>
                <a:sym typeface="Lato"/>
              </a:rPr>
              <a:t>Edad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lang="es-CO" sz="2000">
                <a:latin typeface="Lato"/>
                <a:ea typeface="Lato"/>
                <a:cs typeface="Lato"/>
                <a:sym typeface="Lato"/>
              </a:rPr>
              <a:t>Color de pelo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Un perro sentado en una roca&#10;&#10;El contenido generado por IA puede ser incorrecto." id="1665" name="Google Shape;166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5927" y="1825625"/>
            <a:ext cx="2818626" cy="3758168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24"/>
          <p:cNvSpPr txBox="1"/>
          <p:nvPr/>
        </p:nvSpPr>
        <p:spPr>
          <a:xfrm>
            <a:off x="6591300" y="2286000"/>
            <a:ext cx="261012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Mascota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Id mascota:</a:t>
            </a:r>
            <a:r>
              <a:rPr lang="es-CO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234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Tipo:</a:t>
            </a:r>
            <a:r>
              <a:rPr lang="es-CO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Perro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Nombre: </a:t>
            </a:r>
            <a:r>
              <a:rPr lang="es-CO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Pecas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Edad:</a:t>
            </a:r>
            <a:r>
              <a:rPr lang="es-CO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Color de pelo: </a:t>
            </a:r>
            <a:r>
              <a:rPr lang="es-CO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dorado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67" name="Google Shape;1667;p24"/>
          <p:cNvGrpSpPr/>
          <p:nvPr/>
        </p:nvGrpSpPr>
        <p:grpSpPr>
          <a:xfrm rot="-8940724">
            <a:off x="7672267" y="1944761"/>
            <a:ext cx="2527323" cy="1513968"/>
            <a:chOff x="10820401" y="6857999"/>
            <a:chExt cx="3377008" cy="1799839"/>
          </a:xfrm>
        </p:grpSpPr>
        <p:sp>
          <p:nvSpPr>
            <p:cNvPr id="1668" name="Google Shape;1668;p24"/>
            <p:cNvSpPr/>
            <p:nvPr/>
          </p:nvSpPr>
          <p:spPr>
            <a:xfrm>
              <a:off x="10820401" y="6857999"/>
              <a:ext cx="3253408" cy="1799839"/>
            </a:xfrm>
            <a:custGeom>
              <a:rect b="b" l="l" r="r" t="t"/>
              <a:pathLst>
                <a:path extrusionOk="0" h="2501086" w="6673516">
                  <a:moveTo>
                    <a:pt x="0" y="1540042"/>
                  </a:moveTo>
                  <a:cubicBezTo>
                    <a:pt x="1617578" y="2117558"/>
                    <a:pt x="3235157" y="2695074"/>
                    <a:pt x="4347410" y="2438400"/>
                  </a:cubicBezTo>
                  <a:cubicBezTo>
                    <a:pt x="5459663" y="2181726"/>
                    <a:pt x="6489032" y="425116"/>
                    <a:pt x="6673516" y="0"/>
                  </a:cubicBezTo>
                </a:path>
              </a:pathLst>
            </a:custGeom>
            <a:noFill/>
            <a:ln cap="flat" cmpd="sng" w="19050">
              <a:solidFill>
                <a:srgbClr val="FF2F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9" name="Google Shape;1669;p24"/>
            <p:cNvCxnSpPr>
              <a:stCxn id="1668" idx="2"/>
            </p:cNvCxnSpPr>
            <p:nvPr/>
          </p:nvCxnSpPr>
          <p:spPr>
            <a:xfrm flipH="1" rot="-1686081">
              <a:off x="14003750" y="6872084"/>
              <a:ext cx="140118" cy="220830"/>
            </a:xfrm>
            <a:prstGeom prst="straightConnector1">
              <a:avLst/>
            </a:prstGeom>
            <a:noFill/>
            <a:ln cap="flat" cmpd="sng" w="19050">
              <a:solidFill>
                <a:srgbClr val="FF2F9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0" name="Google Shape;1670;p24"/>
            <p:cNvCxnSpPr/>
            <p:nvPr/>
          </p:nvCxnSpPr>
          <p:spPr>
            <a:xfrm flipH="1">
              <a:off x="13954125" y="6858000"/>
              <a:ext cx="119684" cy="137032"/>
            </a:xfrm>
            <a:prstGeom prst="straightConnector1">
              <a:avLst/>
            </a:prstGeom>
            <a:noFill/>
            <a:ln cap="flat" cmpd="sng" w="19050">
              <a:solidFill>
                <a:srgbClr val="FF2F9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71" name="Google Shape;1671;p24"/>
          <p:cNvSpPr txBox="1"/>
          <p:nvPr/>
        </p:nvSpPr>
        <p:spPr>
          <a:xfrm>
            <a:off x="9442729" y="3335418"/>
            <a:ext cx="2380972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lang="es-CO" sz="1800">
                <a:solidFill>
                  <a:srgbClr val="FF2F92"/>
                </a:solidFill>
                <a:latin typeface="Arial"/>
                <a:ea typeface="Arial"/>
                <a:cs typeface="Arial"/>
                <a:sym typeface="Arial"/>
              </a:rPr>
              <a:t>llaves primarias</a:t>
            </a:r>
            <a:r>
              <a:rPr b="0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identifican a la entidad. No se repiten en toda la base.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5"/>
          <p:cNvSpPr txBox="1"/>
          <p:nvPr/>
        </p:nvSpPr>
        <p:spPr>
          <a:xfrm>
            <a:off x="12827726" y="855617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25"/>
          <p:cNvSpPr txBox="1"/>
          <p:nvPr/>
        </p:nvSpPr>
        <p:spPr>
          <a:xfrm>
            <a:off x="12226835" y="892193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8" name="Google Shape;1678;p25"/>
          <p:cNvGrpSpPr/>
          <p:nvPr/>
        </p:nvGrpSpPr>
        <p:grpSpPr>
          <a:xfrm>
            <a:off x="10361017" y="537564"/>
            <a:ext cx="1829801" cy="817031"/>
            <a:chOff x="20722033" y="1075127"/>
            <a:chExt cx="3659601" cy="1634062"/>
          </a:xfrm>
        </p:grpSpPr>
        <p:sp>
          <p:nvSpPr>
            <p:cNvPr id="1679" name="Google Shape;1679;p25"/>
            <p:cNvSpPr/>
            <p:nvPr/>
          </p:nvSpPr>
          <p:spPr>
            <a:xfrm>
              <a:off x="2072203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5"/>
            <p:cNvSpPr/>
            <p:nvPr/>
          </p:nvSpPr>
          <p:spPr>
            <a:xfrm>
              <a:off x="20972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5"/>
            <p:cNvSpPr/>
            <p:nvPr/>
          </p:nvSpPr>
          <p:spPr>
            <a:xfrm>
              <a:off x="2123093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5"/>
            <p:cNvSpPr/>
            <p:nvPr/>
          </p:nvSpPr>
          <p:spPr>
            <a:xfrm>
              <a:off x="2148539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5"/>
            <p:cNvSpPr/>
            <p:nvPr/>
          </p:nvSpPr>
          <p:spPr>
            <a:xfrm>
              <a:off x="2172472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5"/>
            <p:cNvSpPr/>
            <p:nvPr/>
          </p:nvSpPr>
          <p:spPr>
            <a:xfrm>
              <a:off x="21975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5"/>
            <p:cNvSpPr/>
            <p:nvPr/>
          </p:nvSpPr>
          <p:spPr>
            <a:xfrm>
              <a:off x="2223363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5"/>
            <p:cNvSpPr/>
            <p:nvPr/>
          </p:nvSpPr>
          <p:spPr>
            <a:xfrm>
              <a:off x="2248808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5"/>
            <p:cNvSpPr/>
            <p:nvPr/>
          </p:nvSpPr>
          <p:spPr>
            <a:xfrm>
              <a:off x="2274254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5"/>
            <p:cNvSpPr/>
            <p:nvPr/>
          </p:nvSpPr>
          <p:spPr>
            <a:xfrm>
              <a:off x="22993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5"/>
            <p:cNvSpPr/>
            <p:nvPr/>
          </p:nvSpPr>
          <p:spPr>
            <a:xfrm>
              <a:off x="2325144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5"/>
            <p:cNvSpPr/>
            <p:nvPr/>
          </p:nvSpPr>
          <p:spPr>
            <a:xfrm>
              <a:off x="2350590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5"/>
            <p:cNvSpPr/>
            <p:nvPr/>
          </p:nvSpPr>
          <p:spPr>
            <a:xfrm>
              <a:off x="237602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5"/>
            <p:cNvSpPr/>
            <p:nvPr/>
          </p:nvSpPr>
          <p:spPr>
            <a:xfrm>
              <a:off x="2401093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5"/>
            <p:cNvSpPr/>
            <p:nvPr/>
          </p:nvSpPr>
          <p:spPr>
            <a:xfrm>
              <a:off x="2426165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5"/>
            <p:cNvSpPr/>
            <p:nvPr/>
          </p:nvSpPr>
          <p:spPr>
            <a:xfrm>
              <a:off x="2072232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5"/>
            <p:cNvSpPr/>
            <p:nvPr/>
          </p:nvSpPr>
          <p:spPr>
            <a:xfrm>
              <a:off x="20973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5"/>
            <p:cNvSpPr/>
            <p:nvPr/>
          </p:nvSpPr>
          <p:spPr>
            <a:xfrm>
              <a:off x="2123123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5"/>
            <p:cNvSpPr/>
            <p:nvPr/>
          </p:nvSpPr>
          <p:spPr>
            <a:xfrm>
              <a:off x="2148568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5"/>
            <p:cNvSpPr/>
            <p:nvPr/>
          </p:nvSpPr>
          <p:spPr>
            <a:xfrm>
              <a:off x="2172502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5"/>
            <p:cNvSpPr/>
            <p:nvPr/>
          </p:nvSpPr>
          <p:spPr>
            <a:xfrm>
              <a:off x="21975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5"/>
            <p:cNvSpPr/>
            <p:nvPr/>
          </p:nvSpPr>
          <p:spPr>
            <a:xfrm>
              <a:off x="2223392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5"/>
            <p:cNvSpPr/>
            <p:nvPr/>
          </p:nvSpPr>
          <p:spPr>
            <a:xfrm>
              <a:off x="2248838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5"/>
            <p:cNvSpPr/>
            <p:nvPr/>
          </p:nvSpPr>
          <p:spPr>
            <a:xfrm>
              <a:off x="2274283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5"/>
            <p:cNvSpPr/>
            <p:nvPr/>
          </p:nvSpPr>
          <p:spPr>
            <a:xfrm>
              <a:off x="22993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5"/>
            <p:cNvSpPr/>
            <p:nvPr/>
          </p:nvSpPr>
          <p:spPr>
            <a:xfrm>
              <a:off x="2325174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5"/>
            <p:cNvSpPr/>
            <p:nvPr/>
          </p:nvSpPr>
          <p:spPr>
            <a:xfrm>
              <a:off x="235061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5"/>
            <p:cNvSpPr/>
            <p:nvPr/>
          </p:nvSpPr>
          <p:spPr>
            <a:xfrm>
              <a:off x="237605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5"/>
            <p:cNvSpPr/>
            <p:nvPr/>
          </p:nvSpPr>
          <p:spPr>
            <a:xfrm>
              <a:off x="2401122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5"/>
            <p:cNvSpPr/>
            <p:nvPr/>
          </p:nvSpPr>
          <p:spPr>
            <a:xfrm>
              <a:off x="2426195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5"/>
            <p:cNvSpPr/>
            <p:nvPr/>
          </p:nvSpPr>
          <p:spPr>
            <a:xfrm>
              <a:off x="2072232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5"/>
            <p:cNvSpPr/>
            <p:nvPr/>
          </p:nvSpPr>
          <p:spPr>
            <a:xfrm>
              <a:off x="20973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5"/>
            <p:cNvSpPr/>
            <p:nvPr/>
          </p:nvSpPr>
          <p:spPr>
            <a:xfrm>
              <a:off x="2123123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5"/>
            <p:cNvSpPr/>
            <p:nvPr/>
          </p:nvSpPr>
          <p:spPr>
            <a:xfrm>
              <a:off x="2148568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5"/>
            <p:cNvSpPr/>
            <p:nvPr/>
          </p:nvSpPr>
          <p:spPr>
            <a:xfrm>
              <a:off x="2172502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5"/>
            <p:cNvSpPr/>
            <p:nvPr/>
          </p:nvSpPr>
          <p:spPr>
            <a:xfrm>
              <a:off x="21975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5"/>
            <p:cNvSpPr/>
            <p:nvPr/>
          </p:nvSpPr>
          <p:spPr>
            <a:xfrm>
              <a:off x="2223392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5"/>
            <p:cNvSpPr/>
            <p:nvPr/>
          </p:nvSpPr>
          <p:spPr>
            <a:xfrm>
              <a:off x="2248838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5"/>
            <p:cNvSpPr/>
            <p:nvPr/>
          </p:nvSpPr>
          <p:spPr>
            <a:xfrm>
              <a:off x="2274283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5"/>
            <p:cNvSpPr/>
            <p:nvPr/>
          </p:nvSpPr>
          <p:spPr>
            <a:xfrm>
              <a:off x="22993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5"/>
            <p:cNvSpPr/>
            <p:nvPr/>
          </p:nvSpPr>
          <p:spPr>
            <a:xfrm>
              <a:off x="2325174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5"/>
            <p:cNvSpPr/>
            <p:nvPr/>
          </p:nvSpPr>
          <p:spPr>
            <a:xfrm>
              <a:off x="235061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5"/>
            <p:cNvSpPr/>
            <p:nvPr/>
          </p:nvSpPr>
          <p:spPr>
            <a:xfrm>
              <a:off x="237605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5"/>
            <p:cNvSpPr/>
            <p:nvPr/>
          </p:nvSpPr>
          <p:spPr>
            <a:xfrm>
              <a:off x="2401122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5"/>
            <p:cNvSpPr/>
            <p:nvPr/>
          </p:nvSpPr>
          <p:spPr>
            <a:xfrm>
              <a:off x="2426195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5"/>
            <p:cNvSpPr/>
            <p:nvPr/>
          </p:nvSpPr>
          <p:spPr>
            <a:xfrm>
              <a:off x="2072262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5"/>
            <p:cNvSpPr/>
            <p:nvPr/>
          </p:nvSpPr>
          <p:spPr>
            <a:xfrm>
              <a:off x="20973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5"/>
            <p:cNvSpPr/>
            <p:nvPr/>
          </p:nvSpPr>
          <p:spPr>
            <a:xfrm>
              <a:off x="2123152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5"/>
            <p:cNvSpPr/>
            <p:nvPr/>
          </p:nvSpPr>
          <p:spPr>
            <a:xfrm>
              <a:off x="2148598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5"/>
            <p:cNvSpPr/>
            <p:nvPr/>
          </p:nvSpPr>
          <p:spPr>
            <a:xfrm>
              <a:off x="2172531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5"/>
            <p:cNvSpPr/>
            <p:nvPr/>
          </p:nvSpPr>
          <p:spPr>
            <a:xfrm>
              <a:off x="21976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5"/>
            <p:cNvSpPr/>
            <p:nvPr/>
          </p:nvSpPr>
          <p:spPr>
            <a:xfrm>
              <a:off x="2223422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5"/>
            <p:cNvSpPr/>
            <p:nvPr/>
          </p:nvSpPr>
          <p:spPr>
            <a:xfrm>
              <a:off x="2248867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5"/>
            <p:cNvSpPr/>
            <p:nvPr/>
          </p:nvSpPr>
          <p:spPr>
            <a:xfrm>
              <a:off x="2274312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5"/>
            <p:cNvSpPr/>
            <p:nvPr/>
          </p:nvSpPr>
          <p:spPr>
            <a:xfrm>
              <a:off x="22994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5"/>
            <p:cNvSpPr/>
            <p:nvPr/>
          </p:nvSpPr>
          <p:spPr>
            <a:xfrm>
              <a:off x="2325203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5"/>
            <p:cNvSpPr/>
            <p:nvPr/>
          </p:nvSpPr>
          <p:spPr>
            <a:xfrm>
              <a:off x="235064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5"/>
            <p:cNvSpPr/>
            <p:nvPr/>
          </p:nvSpPr>
          <p:spPr>
            <a:xfrm>
              <a:off x="237607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5"/>
            <p:cNvSpPr/>
            <p:nvPr/>
          </p:nvSpPr>
          <p:spPr>
            <a:xfrm>
              <a:off x="2401152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5"/>
            <p:cNvSpPr/>
            <p:nvPr/>
          </p:nvSpPr>
          <p:spPr>
            <a:xfrm>
              <a:off x="2426224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5"/>
            <p:cNvSpPr/>
            <p:nvPr/>
          </p:nvSpPr>
          <p:spPr>
            <a:xfrm>
              <a:off x="2072262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5"/>
            <p:cNvSpPr/>
            <p:nvPr/>
          </p:nvSpPr>
          <p:spPr>
            <a:xfrm>
              <a:off x="20973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5"/>
            <p:cNvSpPr/>
            <p:nvPr/>
          </p:nvSpPr>
          <p:spPr>
            <a:xfrm>
              <a:off x="2123152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5"/>
            <p:cNvSpPr/>
            <p:nvPr/>
          </p:nvSpPr>
          <p:spPr>
            <a:xfrm>
              <a:off x="2148598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5"/>
            <p:cNvSpPr/>
            <p:nvPr/>
          </p:nvSpPr>
          <p:spPr>
            <a:xfrm>
              <a:off x="2172531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5"/>
            <p:cNvSpPr/>
            <p:nvPr/>
          </p:nvSpPr>
          <p:spPr>
            <a:xfrm>
              <a:off x="21976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5"/>
            <p:cNvSpPr/>
            <p:nvPr/>
          </p:nvSpPr>
          <p:spPr>
            <a:xfrm>
              <a:off x="2223422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5"/>
            <p:cNvSpPr/>
            <p:nvPr/>
          </p:nvSpPr>
          <p:spPr>
            <a:xfrm>
              <a:off x="2248867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5"/>
            <p:cNvSpPr/>
            <p:nvPr/>
          </p:nvSpPr>
          <p:spPr>
            <a:xfrm>
              <a:off x="2274312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5"/>
            <p:cNvSpPr/>
            <p:nvPr/>
          </p:nvSpPr>
          <p:spPr>
            <a:xfrm>
              <a:off x="22994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5"/>
            <p:cNvSpPr/>
            <p:nvPr/>
          </p:nvSpPr>
          <p:spPr>
            <a:xfrm>
              <a:off x="2325203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5"/>
            <p:cNvSpPr/>
            <p:nvPr/>
          </p:nvSpPr>
          <p:spPr>
            <a:xfrm>
              <a:off x="235064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5"/>
            <p:cNvSpPr/>
            <p:nvPr/>
          </p:nvSpPr>
          <p:spPr>
            <a:xfrm>
              <a:off x="237607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5"/>
            <p:cNvSpPr/>
            <p:nvPr/>
          </p:nvSpPr>
          <p:spPr>
            <a:xfrm>
              <a:off x="2401152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5"/>
            <p:cNvSpPr/>
            <p:nvPr/>
          </p:nvSpPr>
          <p:spPr>
            <a:xfrm>
              <a:off x="2426224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5"/>
            <p:cNvSpPr/>
            <p:nvPr/>
          </p:nvSpPr>
          <p:spPr>
            <a:xfrm>
              <a:off x="2072291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5"/>
            <p:cNvSpPr/>
            <p:nvPr/>
          </p:nvSpPr>
          <p:spPr>
            <a:xfrm>
              <a:off x="20973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5"/>
            <p:cNvSpPr/>
            <p:nvPr/>
          </p:nvSpPr>
          <p:spPr>
            <a:xfrm>
              <a:off x="2123182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5"/>
            <p:cNvSpPr/>
            <p:nvPr/>
          </p:nvSpPr>
          <p:spPr>
            <a:xfrm>
              <a:off x="2148627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5"/>
            <p:cNvSpPr/>
            <p:nvPr/>
          </p:nvSpPr>
          <p:spPr>
            <a:xfrm>
              <a:off x="2172561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5"/>
            <p:cNvSpPr/>
            <p:nvPr/>
          </p:nvSpPr>
          <p:spPr>
            <a:xfrm>
              <a:off x="21976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5"/>
            <p:cNvSpPr/>
            <p:nvPr/>
          </p:nvSpPr>
          <p:spPr>
            <a:xfrm>
              <a:off x="2223451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5"/>
            <p:cNvSpPr/>
            <p:nvPr/>
          </p:nvSpPr>
          <p:spPr>
            <a:xfrm>
              <a:off x="2248897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5"/>
            <p:cNvSpPr/>
            <p:nvPr/>
          </p:nvSpPr>
          <p:spPr>
            <a:xfrm>
              <a:off x="2274342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22994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2325232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235067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237610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2401181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2426254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2072291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20973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5"/>
            <p:cNvSpPr/>
            <p:nvPr/>
          </p:nvSpPr>
          <p:spPr>
            <a:xfrm>
              <a:off x="2123182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5"/>
            <p:cNvSpPr/>
            <p:nvPr/>
          </p:nvSpPr>
          <p:spPr>
            <a:xfrm>
              <a:off x="2148627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5"/>
            <p:cNvSpPr/>
            <p:nvPr/>
          </p:nvSpPr>
          <p:spPr>
            <a:xfrm>
              <a:off x="2172561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21976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2223451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2248897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2274342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22994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2325232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235067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237610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2401181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2426254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2072320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5"/>
            <p:cNvSpPr/>
            <p:nvPr/>
          </p:nvSpPr>
          <p:spPr>
            <a:xfrm>
              <a:off x="20974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5"/>
            <p:cNvSpPr/>
            <p:nvPr/>
          </p:nvSpPr>
          <p:spPr>
            <a:xfrm>
              <a:off x="2123211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2148656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2172590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21976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2223481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2248926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2274371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22994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2325262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235070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237613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2401210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2426283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9" name="Google Shape;1799;p25"/>
          <p:cNvGrpSpPr/>
          <p:nvPr/>
        </p:nvGrpSpPr>
        <p:grpSpPr>
          <a:xfrm>
            <a:off x="-406382" y="537564"/>
            <a:ext cx="1829801" cy="817031"/>
            <a:chOff x="0" y="1075127"/>
            <a:chExt cx="3659601" cy="1634062"/>
          </a:xfrm>
        </p:grpSpPr>
        <p:sp>
          <p:nvSpPr>
            <p:cNvPr id="1800" name="Google Shape;1800;p25"/>
            <p:cNvSpPr/>
            <p:nvPr/>
          </p:nvSpPr>
          <p:spPr>
            <a:xfrm>
              <a:off x="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2508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508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76335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100269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125356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1511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176605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202050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227138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2529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278386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30381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328889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353962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2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2511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509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76365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100299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125386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1511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176634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202080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227167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2529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278416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30384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328919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353991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2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2511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509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76365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100299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125386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1511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176634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202080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227167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2529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278416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30384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328919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353991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5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2514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509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76394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100328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125415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1512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176664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202109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227196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2530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278445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30387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328948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354021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5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2514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509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76394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100328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125415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1512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176664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202109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227196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2530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278445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30387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328948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354021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8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2517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509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76424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100357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125445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1512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176693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202139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227226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2530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278474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30390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25"/>
            <p:cNvSpPr/>
            <p:nvPr/>
          </p:nvSpPr>
          <p:spPr>
            <a:xfrm>
              <a:off x="328978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25"/>
            <p:cNvSpPr/>
            <p:nvPr/>
          </p:nvSpPr>
          <p:spPr>
            <a:xfrm>
              <a:off x="354050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25"/>
            <p:cNvSpPr/>
            <p:nvPr/>
          </p:nvSpPr>
          <p:spPr>
            <a:xfrm>
              <a:off x="8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25"/>
            <p:cNvSpPr/>
            <p:nvPr/>
          </p:nvSpPr>
          <p:spPr>
            <a:xfrm>
              <a:off x="2517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25"/>
            <p:cNvSpPr/>
            <p:nvPr/>
          </p:nvSpPr>
          <p:spPr>
            <a:xfrm>
              <a:off x="509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25"/>
            <p:cNvSpPr/>
            <p:nvPr/>
          </p:nvSpPr>
          <p:spPr>
            <a:xfrm>
              <a:off x="76424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25"/>
            <p:cNvSpPr/>
            <p:nvPr/>
          </p:nvSpPr>
          <p:spPr>
            <a:xfrm>
              <a:off x="100357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25"/>
            <p:cNvSpPr/>
            <p:nvPr/>
          </p:nvSpPr>
          <p:spPr>
            <a:xfrm>
              <a:off x="125445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25"/>
            <p:cNvSpPr/>
            <p:nvPr/>
          </p:nvSpPr>
          <p:spPr>
            <a:xfrm>
              <a:off x="1512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25"/>
            <p:cNvSpPr/>
            <p:nvPr/>
          </p:nvSpPr>
          <p:spPr>
            <a:xfrm>
              <a:off x="176693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25"/>
            <p:cNvSpPr/>
            <p:nvPr/>
          </p:nvSpPr>
          <p:spPr>
            <a:xfrm>
              <a:off x="202139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25"/>
            <p:cNvSpPr/>
            <p:nvPr/>
          </p:nvSpPr>
          <p:spPr>
            <a:xfrm>
              <a:off x="227226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25"/>
            <p:cNvSpPr/>
            <p:nvPr/>
          </p:nvSpPr>
          <p:spPr>
            <a:xfrm>
              <a:off x="2530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25"/>
            <p:cNvSpPr/>
            <p:nvPr/>
          </p:nvSpPr>
          <p:spPr>
            <a:xfrm>
              <a:off x="278474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25"/>
            <p:cNvSpPr/>
            <p:nvPr/>
          </p:nvSpPr>
          <p:spPr>
            <a:xfrm>
              <a:off x="30390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25"/>
            <p:cNvSpPr/>
            <p:nvPr/>
          </p:nvSpPr>
          <p:spPr>
            <a:xfrm>
              <a:off x="328978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25"/>
            <p:cNvSpPr/>
            <p:nvPr/>
          </p:nvSpPr>
          <p:spPr>
            <a:xfrm>
              <a:off x="354050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11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2520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510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76453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100387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125474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1512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176723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202168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227255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2530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278504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30393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329007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354080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20" name="Google Shape;19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075" y="1381125"/>
            <a:ext cx="682666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25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Relaciones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2" name="Google Shape;1922;p25"/>
          <p:cNvSpPr txBox="1"/>
          <p:nvPr/>
        </p:nvSpPr>
        <p:spPr>
          <a:xfrm>
            <a:off x="180975" y="6572250"/>
            <a:ext cx="118967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/>
          </a:p>
        </p:txBody>
      </p:sp>
      <p:sp>
        <p:nvSpPr>
          <p:cNvPr id="1923" name="Google Shape;1923;p25"/>
          <p:cNvSpPr/>
          <p:nvPr/>
        </p:nvSpPr>
        <p:spPr>
          <a:xfrm>
            <a:off x="2171700" y="2528887"/>
            <a:ext cx="2552700" cy="90011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Mascota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25"/>
          <p:cNvSpPr/>
          <p:nvPr/>
        </p:nvSpPr>
        <p:spPr>
          <a:xfrm>
            <a:off x="6812170" y="2528887"/>
            <a:ext cx="2552700" cy="90011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Dueño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5" name="Google Shape;1925;p25"/>
          <p:cNvCxnSpPr>
            <a:stCxn id="1923" idx="3"/>
            <a:endCxn id="1924" idx="1"/>
          </p:cNvCxnSpPr>
          <p:nvPr/>
        </p:nvCxnSpPr>
        <p:spPr>
          <a:xfrm>
            <a:off x="4724400" y="2978944"/>
            <a:ext cx="2087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6" name="Google Shape;1926;p25"/>
          <p:cNvSpPr txBox="1"/>
          <p:nvPr/>
        </p:nvSpPr>
        <p:spPr>
          <a:xfrm>
            <a:off x="4686300" y="2681287"/>
            <a:ext cx="241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25"/>
          <p:cNvSpPr txBox="1"/>
          <p:nvPr/>
        </p:nvSpPr>
        <p:spPr>
          <a:xfrm>
            <a:off x="6501020" y="2643187"/>
            <a:ext cx="241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6"/>
          <p:cNvSpPr/>
          <p:nvPr/>
        </p:nvSpPr>
        <p:spPr>
          <a:xfrm>
            <a:off x="6489700" y="0"/>
            <a:ext cx="5702300" cy="6858000"/>
          </a:xfrm>
          <a:prstGeom prst="rect">
            <a:avLst/>
          </a:prstGeom>
          <a:solidFill>
            <a:srgbClr val="7F6000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26"/>
          <p:cNvSpPr txBox="1"/>
          <p:nvPr/>
        </p:nvSpPr>
        <p:spPr>
          <a:xfrm>
            <a:off x="12827726" y="855617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6"/>
          <p:cNvSpPr txBox="1"/>
          <p:nvPr/>
        </p:nvSpPr>
        <p:spPr>
          <a:xfrm>
            <a:off x="12226835" y="8921932"/>
            <a:ext cx="1847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5" name="Google Shape;1935;p26"/>
          <p:cNvGrpSpPr/>
          <p:nvPr/>
        </p:nvGrpSpPr>
        <p:grpSpPr>
          <a:xfrm>
            <a:off x="10361017" y="537564"/>
            <a:ext cx="1829801" cy="817031"/>
            <a:chOff x="20722033" y="1075127"/>
            <a:chExt cx="3659601" cy="1634062"/>
          </a:xfrm>
        </p:grpSpPr>
        <p:sp>
          <p:nvSpPr>
            <p:cNvPr id="1936" name="Google Shape;1936;p26"/>
            <p:cNvSpPr/>
            <p:nvPr/>
          </p:nvSpPr>
          <p:spPr>
            <a:xfrm>
              <a:off x="2072203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26"/>
            <p:cNvSpPr/>
            <p:nvPr/>
          </p:nvSpPr>
          <p:spPr>
            <a:xfrm>
              <a:off x="20972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26"/>
            <p:cNvSpPr/>
            <p:nvPr/>
          </p:nvSpPr>
          <p:spPr>
            <a:xfrm>
              <a:off x="2123093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26"/>
            <p:cNvSpPr/>
            <p:nvPr/>
          </p:nvSpPr>
          <p:spPr>
            <a:xfrm>
              <a:off x="2148539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26"/>
            <p:cNvSpPr/>
            <p:nvPr/>
          </p:nvSpPr>
          <p:spPr>
            <a:xfrm>
              <a:off x="2172472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26"/>
            <p:cNvSpPr/>
            <p:nvPr/>
          </p:nvSpPr>
          <p:spPr>
            <a:xfrm>
              <a:off x="21975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26"/>
            <p:cNvSpPr/>
            <p:nvPr/>
          </p:nvSpPr>
          <p:spPr>
            <a:xfrm>
              <a:off x="2223363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26"/>
            <p:cNvSpPr/>
            <p:nvPr/>
          </p:nvSpPr>
          <p:spPr>
            <a:xfrm>
              <a:off x="2248808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26"/>
            <p:cNvSpPr/>
            <p:nvPr/>
          </p:nvSpPr>
          <p:spPr>
            <a:xfrm>
              <a:off x="2274254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26"/>
            <p:cNvSpPr/>
            <p:nvPr/>
          </p:nvSpPr>
          <p:spPr>
            <a:xfrm>
              <a:off x="22993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26"/>
            <p:cNvSpPr/>
            <p:nvPr/>
          </p:nvSpPr>
          <p:spPr>
            <a:xfrm>
              <a:off x="2325144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26"/>
            <p:cNvSpPr/>
            <p:nvPr/>
          </p:nvSpPr>
          <p:spPr>
            <a:xfrm>
              <a:off x="2350590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26"/>
            <p:cNvSpPr/>
            <p:nvPr/>
          </p:nvSpPr>
          <p:spPr>
            <a:xfrm>
              <a:off x="237602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26"/>
            <p:cNvSpPr/>
            <p:nvPr/>
          </p:nvSpPr>
          <p:spPr>
            <a:xfrm>
              <a:off x="2401093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26"/>
            <p:cNvSpPr/>
            <p:nvPr/>
          </p:nvSpPr>
          <p:spPr>
            <a:xfrm>
              <a:off x="2426165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26"/>
            <p:cNvSpPr/>
            <p:nvPr/>
          </p:nvSpPr>
          <p:spPr>
            <a:xfrm>
              <a:off x="2072232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26"/>
            <p:cNvSpPr/>
            <p:nvPr/>
          </p:nvSpPr>
          <p:spPr>
            <a:xfrm>
              <a:off x="20973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26"/>
            <p:cNvSpPr/>
            <p:nvPr/>
          </p:nvSpPr>
          <p:spPr>
            <a:xfrm>
              <a:off x="2123123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26"/>
            <p:cNvSpPr/>
            <p:nvPr/>
          </p:nvSpPr>
          <p:spPr>
            <a:xfrm>
              <a:off x="2148568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26"/>
            <p:cNvSpPr/>
            <p:nvPr/>
          </p:nvSpPr>
          <p:spPr>
            <a:xfrm>
              <a:off x="2172502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26"/>
            <p:cNvSpPr/>
            <p:nvPr/>
          </p:nvSpPr>
          <p:spPr>
            <a:xfrm>
              <a:off x="21975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26"/>
            <p:cNvSpPr/>
            <p:nvPr/>
          </p:nvSpPr>
          <p:spPr>
            <a:xfrm>
              <a:off x="2223392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26"/>
            <p:cNvSpPr/>
            <p:nvPr/>
          </p:nvSpPr>
          <p:spPr>
            <a:xfrm>
              <a:off x="2248838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26"/>
            <p:cNvSpPr/>
            <p:nvPr/>
          </p:nvSpPr>
          <p:spPr>
            <a:xfrm>
              <a:off x="2274283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26"/>
            <p:cNvSpPr/>
            <p:nvPr/>
          </p:nvSpPr>
          <p:spPr>
            <a:xfrm>
              <a:off x="22993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26"/>
            <p:cNvSpPr/>
            <p:nvPr/>
          </p:nvSpPr>
          <p:spPr>
            <a:xfrm>
              <a:off x="2325174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26"/>
            <p:cNvSpPr/>
            <p:nvPr/>
          </p:nvSpPr>
          <p:spPr>
            <a:xfrm>
              <a:off x="235061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26"/>
            <p:cNvSpPr/>
            <p:nvPr/>
          </p:nvSpPr>
          <p:spPr>
            <a:xfrm>
              <a:off x="237605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26"/>
            <p:cNvSpPr/>
            <p:nvPr/>
          </p:nvSpPr>
          <p:spPr>
            <a:xfrm>
              <a:off x="2401122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26"/>
            <p:cNvSpPr/>
            <p:nvPr/>
          </p:nvSpPr>
          <p:spPr>
            <a:xfrm>
              <a:off x="2426195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26"/>
            <p:cNvSpPr/>
            <p:nvPr/>
          </p:nvSpPr>
          <p:spPr>
            <a:xfrm>
              <a:off x="2072232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26"/>
            <p:cNvSpPr/>
            <p:nvPr/>
          </p:nvSpPr>
          <p:spPr>
            <a:xfrm>
              <a:off x="20973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26"/>
            <p:cNvSpPr/>
            <p:nvPr/>
          </p:nvSpPr>
          <p:spPr>
            <a:xfrm>
              <a:off x="2123123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26"/>
            <p:cNvSpPr/>
            <p:nvPr/>
          </p:nvSpPr>
          <p:spPr>
            <a:xfrm>
              <a:off x="2148568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26"/>
            <p:cNvSpPr/>
            <p:nvPr/>
          </p:nvSpPr>
          <p:spPr>
            <a:xfrm>
              <a:off x="2172502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26"/>
            <p:cNvSpPr/>
            <p:nvPr/>
          </p:nvSpPr>
          <p:spPr>
            <a:xfrm>
              <a:off x="21975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26"/>
            <p:cNvSpPr/>
            <p:nvPr/>
          </p:nvSpPr>
          <p:spPr>
            <a:xfrm>
              <a:off x="2223392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26"/>
            <p:cNvSpPr/>
            <p:nvPr/>
          </p:nvSpPr>
          <p:spPr>
            <a:xfrm>
              <a:off x="2248838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26"/>
            <p:cNvSpPr/>
            <p:nvPr/>
          </p:nvSpPr>
          <p:spPr>
            <a:xfrm>
              <a:off x="2274283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26"/>
            <p:cNvSpPr/>
            <p:nvPr/>
          </p:nvSpPr>
          <p:spPr>
            <a:xfrm>
              <a:off x="22993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26"/>
            <p:cNvSpPr/>
            <p:nvPr/>
          </p:nvSpPr>
          <p:spPr>
            <a:xfrm>
              <a:off x="2325174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26"/>
            <p:cNvSpPr/>
            <p:nvPr/>
          </p:nvSpPr>
          <p:spPr>
            <a:xfrm>
              <a:off x="235061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26"/>
            <p:cNvSpPr/>
            <p:nvPr/>
          </p:nvSpPr>
          <p:spPr>
            <a:xfrm>
              <a:off x="237605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26"/>
            <p:cNvSpPr/>
            <p:nvPr/>
          </p:nvSpPr>
          <p:spPr>
            <a:xfrm>
              <a:off x="2401122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26"/>
            <p:cNvSpPr/>
            <p:nvPr/>
          </p:nvSpPr>
          <p:spPr>
            <a:xfrm>
              <a:off x="2426195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26"/>
            <p:cNvSpPr/>
            <p:nvPr/>
          </p:nvSpPr>
          <p:spPr>
            <a:xfrm>
              <a:off x="2072262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26"/>
            <p:cNvSpPr/>
            <p:nvPr/>
          </p:nvSpPr>
          <p:spPr>
            <a:xfrm>
              <a:off x="20973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26"/>
            <p:cNvSpPr/>
            <p:nvPr/>
          </p:nvSpPr>
          <p:spPr>
            <a:xfrm>
              <a:off x="2123152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26"/>
            <p:cNvSpPr/>
            <p:nvPr/>
          </p:nvSpPr>
          <p:spPr>
            <a:xfrm>
              <a:off x="2148598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26"/>
            <p:cNvSpPr/>
            <p:nvPr/>
          </p:nvSpPr>
          <p:spPr>
            <a:xfrm>
              <a:off x="2172531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26"/>
            <p:cNvSpPr/>
            <p:nvPr/>
          </p:nvSpPr>
          <p:spPr>
            <a:xfrm>
              <a:off x="21976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26"/>
            <p:cNvSpPr/>
            <p:nvPr/>
          </p:nvSpPr>
          <p:spPr>
            <a:xfrm>
              <a:off x="2223422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26"/>
            <p:cNvSpPr/>
            <p:nvPr/>
          </p:nvSpPr>
          <p:spPr>
            <a:xfrm>
              <a:off x="2248867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26"/>
            <p:cNvSpPr/>
            <p:nvPr/>
          </p:nvSpPr>
          <p:spPr>
            <a:xfrm>
              <a:off x="2274312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26"/>
            <p:cNvSpPr/>
            <p:nvPr/>
          </p:nvSpPr>
          <p:spPr>
            <a:xfrm>
              <a:off x="22994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26"/>
            <p:cNvSpPr/>
            <p:nvPr/>
          </p:nvSpPr>
          <p:spPr>
            <a:xfrm>
              <a:off x="2325203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26"/>
            <p:cNvSpPr/>
            <p:nvPr/>
          </p:nvSpPr>
          <p:spPr>
            <a:xfrm>
              <a:off x="235064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26"/>
            <p:cNvSpPr/>
            <p:nvPr/>
          </p:nvSpPr>
          <p:spPr>
            <a:xfrm>
              <a:off x="237607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26"/>
            <p:cNvSpPr/>
            <p:nvPr/>
          </p:nvSpPr>
          <p:spPr>
            <a:xfrm>
              <a:off x="2401152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26"/>
            <p:cNvSpPr/>
            <p:nvPr/>
          </p:nvSpPr>
          <p:spPr>
            <a:xfrm>
              <a:off x="2426224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26"/>
            <p:cNvSpPr/>
            <p:nvPr/>
          </p:nvSpPr>
          <p:spPr>
            <a:xfrm>
              <a:off x="2072262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26"/>
            <p:cNvSpPr/>
            <p:nvPr/>
          </p:nvSpPr>
          <p:spPr>
            <a:xfrm>
              <a:off x="20973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26"/>
            <p:cNvSpPr/>
            <p:nvPr/>
          </p:nvSpPr>
          <p:spPr>
            <a:xfrm>
              <a:off x="2123152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26"/>
            <p:cNvSpPr/>
            <p:nvPr/>
          </p:nvSpPr>
          <p:spPr>
            <a:xfrm>
              <a:off x="2148598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26"/>
            <p:cNvSpPr/>
            <p:nvPr/>
          </p:nvSpPr>
          <p:spPr>
            <a:xfrm>
              <a:off x="2172531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26"/>
            <p:cNvSpPr/>
            <p:nvPr/>
          </p:nvSpPr>
          <p:spPr>
            <a:xfrm>
              <a:off x="21976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26"/>
            <p:cNvSpPr/>
            <p:nvPr/>
          </p:nvSpPr>
          <p:spPr>
            <a:xfrm>
              <a:off x="2223422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26"/>
            <p:cNvSpPr/>
            <p:nvPr/>
          </p:nvSpPr>
          <p:spPr>
            <a:xfrm>
              <a:off x="2248867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26"/>
            <p:cNvSpPr/>
            <p:nvPr/>
          </p:nvSpPr>
          <p:spPr>
            <a:xfrm>
              <a:off x="2274312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6"/>
            <p:cNvSpPr/>
            <p:nvPr/>
          </p:nvSpPr>
          <p:spPr>
            <a:xfrm>
              <a:off x="22994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26"/>
            <p:cNvSpPr/>
            <p:nvPr/>
          </p:nvSpPr>
          <p:spPr>
            <a:xfrm>
              <a:off x="2325203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26"/>
            <p:cNvSpPr/>
            <p:nvPr/>
          </p:nvSpPr>
          <p:spPr>
            <a:xfrm>
              <a:off x="235064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6"/>
            <p:cNvSpPr/>
            <p:nvPr/>
          </p:nvSpPr>
          <p:spPr>
            <a:xfrm>
              <a:off x="237607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26"/>
            <p:cNvSpPr/>
            <p:nvPr/>
          </p:nvSpPr>
          <p:spPr>
            <a:xfrm>
              <a:off x="2401152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26"/>
            <p:cNvSpPr/>
            <p:nvPr/>
          </p:nvSpPr>
          <p:spPr>
            <a:xfrm>
              <a:off x="2426224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26"/>
            <p:cNvSpPr/>
            <p:nvPr/>
          </p:nvSpPr>
          <p:spPr>
            <a:xfrm>
              <a:off x="2072291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26"/>
            <p:cNvSpPr/>
            <p:nvPr/>
          </p:nvSpPr>
          <p:spPr>
            <a:xfrm>
              <a:off x="20973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26"/>
            <p:cNvSpPr/>
            <p:nvPr/>
          </p:nvSpPr>
          <p:spPr>
            <a:xfrm>
              <a:off x="2123182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26"/>
            <p:cNvSpPr/>
            <p:nvPr/>
          </p:nvSpPr>
          <p:spPr>
            <a:xfrm>
              <a:off x="2148627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26"/>
            <p:cNvSpPr/>
            <p:nvPr/>
          </p:nvSpPr>
          <p:spPr>
            <a:xfrm>
              <a:off x="2172561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26"/>
            <p:cNvSpPr/>
            <p:nvPr/>
          </p:nvSpPr>
          <p:spPr>
            <a:xfrm>
              <a:off x="21976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26"/>
            <p:cNvSpPr/>
            <p:nvPr/>
          </p:nvSpPr>
          <p:spPr>
            <a:xfrm>
              <a:off x="2223451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26"/>
            <p:cNvSpPr/>
            <p:nvPr/>
          </p:nvSpPr>
          <p:spPr>
            <a:xfrm>
              <a:off x="2248897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26"/>
            <p:cNvSpPr/>
            <p:nvPr/>
          </p:nvSpPr>
          <p:spPr>
            <a:xfrm>
              <a:off x="2274342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26"/>
            <p:cNvSpPr/>
            <p:nvPr/>
          </p:nvSpPr>
          <p:spPr>
            <a:xfrm>
              <a:off x="22994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26"/>
            <p:cNvSpPr/>
            <p:nvPr/>
          </p:nvSpPr>
          <p:spPr>
            <a:xfrm>
              <a:off x="2325232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26"/>
            <p:cNvSpPr/>
            <p:nvPr/>
          </p:nvSpPr>
          <p:spPr>
            <a:xfrm>
              <a:off x="235067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26"/>
            <p:cNvSpPr/>
            <p:nvPr/>
          </p:nvSpPr>
          <p:spPr>
            <a:xfrm>
              <a:off x="237610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26"/>
            <p:cNvSpPr/>
            <p:nvPr/>
          </p:nvSpPr>
          <p:spPr>
            <a:xfrm>
              <a:off x="2401181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26"/>
            <p:cNvSpPr/>
            <p:nvPr/>
          </p:nvSpPr>
          <p:spPr>
            <a:xfrm>
              <a:off x="2426254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26"/>
            <p:cNvSpPr/>
            <p:nvPr/>
          </p:nvSpPr>
          <p:spPr>
            <a:xfrm>
              <a:off x="2072291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26"/>
            <p:cNvSpPr/>
            <p:nvPr/>
          </p:nvSpPr>
          <p:spPr>
            <a:xfrm>
              <a:off x="20973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26"/>
            <p:cNvSpPr/>
            <p:nvPr/>
          </p:nvSpPr>
          <p:spPr>
            <a:xfrm>
              <a:off x="2123182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26"/>
            <p:cNvSpPr/>
            <p:nvPr/>
          </p:nvSpPr>
          <p:spPr>
            <a:xfrm>
              <a:off x="2148627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26"/>
            <p:cNvSpPr/>
            <p:nvPr/>
          </p:nvSpPr>
          <p:spPr>
            <a:xfrm>
              <a:off x="2172561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26"/>
            <p:cNvSpPr/>
            <p:nvPr/>
          </p:nvSpPr>
          <p:spPr>
            <a:xfrm>
              <a:off x="21976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26"/>
            <p:cNvSpPr/>
            <p:nvPr/>
          </p:nvSpPr>
          <p:spPr>
            <a:xfrm>
              <a:off x="2223451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26"/>
            <p:cNvSpPr/>
            <p:nvPr/>
          </p:nvSpPr>
          <p:spPr>
            <a:xfrm>
              <a:off x="2248897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26"/>
            <p:cNvSpPr/>
            <p:nvPr/>
          </p:nvSpPr>
          <p:spPr>
            <a:xfrm>
              <a:off x="2274342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26"/>
            <p:cNvSpPr/>
            <p:nvPr/>
          </p:nvSpPr>
          <p:spPr>
            <a:xfrm>
              <a:off x="22994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26"/>
            <p:cNvSpPr/>
            <p:nvPr/>
          </p:nvSpPr>
          <p:spPr>
            <a:xfrm>
              <a:off x="2325232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26"/>
            <p:cNvSpPr/>
            <p:nvPr/>
          </p:nvSpPr>
          <p:spPr>
            <a:xfrm>
              <a:off x="235067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26"/>
            <p:cNvSpPr/>
            <p:nvPr/>
          </p:nvSpPr>
          <p:spPr>
            <a:xfrm>
              <a:off x="237610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26"/>
            <p:cNvSpPr/>
            <p:nvPr/>
          </p:nvSpPr>
          <p:spPr>
            <a:xfrm>
              <a:off x="2401181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26"/>
            <p:cNvSpPr/>
            <p:nvPr/>
          </p:nvSpPr>
          <p:spPr>
            <a:xfrm>
              <a:off x="2426254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26"/>
            <p:cNvSpPr/>
            <p:nvPr/>
          </p:nvSpPr>
          <p:spPr>
            <a:xfrm>
              <a:off x="2072320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26"/>
            <p:cNvSpPr/>
            <p:nvPr/>
          </p:nvSpPr>
          <p:spPr>
            <a:xfrm>
              <a:off x="20974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26"/>
            <p:cNvSpPr/>
            <p:nvPr/>
          </p:nvSpPr>
          <p:spPr>
            <a:xfrm>
              <a:off x="2123211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26"/>
            <p:cNvSpPr/>
            <p:nvPr/>
          </p:nvSpPr>
          <p:spPr>
            <a:xfrm>
              <a:off x="2148656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26"/>
            <p:cNvSpPr/>
            <p:nvPr/>
          </p:nvSpPr>
          <p:spPr>
            <a:xfrm>
              <a:off x="2172590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26"/>
            <p:cNvSpPr/>
            <p:nvPr/>
          </p:nvSpPr>
          <p:spPr>
            <a:xfrm>
              <a:off x="21976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26"/>
            <p:cNvSpPr/>
            <p:nvPr/>
          </p:nvSpPr>
          <p:spPr>
            <a:xfrm>
              <a:off x="2223481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26"/>
            <p:cNvSpPr/>
            <p:nvPr/>
          </p:nvSpPr>
          <p:spPr>
            <a:xfrm>
              <a:off x="2248926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26"/>
            <p:cNvSpPr/>
            <p:nvPr/>
          </p:nvSpPr>
          <p:spPr>
            <a:xfrm>
              <a:off x="2274371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26"/>
            <p:cNvSpPr/>
            <p:nvPr/>
          </p:nvSpPr>
          <p:spPr>
            <a:xfrm>
              <a:off x="22994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26"/>
            <p:cNvSpPr/>
            <p:nvPr/>
          </p:nvSpPr>
          <p:spPr>
            <a:xfrm>
              <a:off x="2325262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26"/>
            <p:cNvSpPr/>
            <p:nvPr/>
          </p:nvSpPr>
          <p:spPr>
            <a:xfrm>
              <a:off x="235070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26"/>
            <p:cNvSpPr/>
            <p:nvPr/>
          </p:nvSpPr>
          <p:spPr>
            <a:xfrm>
              <a:off x="237613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26"/>
            <p:cNvSpPr/>
            <p:nvPr/>
          </p:nvSpPr>
          <p:spPr>
            <a:xfrm>
              <a:off x="2401210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26"/>
            <p:cNvSpPr/>
            <p:nvPr/>
          </p:nvSpPr>
          <p:spPr>
            <a:xfrm>
              <a:off x="2426283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6" name="Google Shape;2056;p26"/>
          <p:cNvGrpSpPr/>
          <p:nvPr/>
        </p:nvGrpSpPr>
        <p:grpSpPr>
          <a:xfrm>
            <a:off x="-406382" y="537564"/>
            <a:ext cx="1829801" cy="817031"/>
            <a:chOff x="0" y="1075127"/>
            <a:chExt cx="3659601" cy="1634062"/>
          </a:xfrm>
        </p:grpSpPr>
        <p:sp>
          <p:nvSpPr>
            <p:cNvPr id="2057" name="Google Shape;2057;p26"/>
            <p:cNvSpPr/>
            <p:nvPr/>
          </p:nvSpPr>
          <p:spPr>
            <a:xfrm>
              <a:off x="0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26"/>
            <p:cNvSpPr/>
            <p:nvPr/>
          </p:nvSpPr>
          <p:spPr>
            <a:xfrm>
              <a:off x="2508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26"/>
            <p:cNvSpPr/>
            <p:nvPr/>
          </p:nvSpPr>
          <p:spPr>
            <a:xfrm>
              <a:off x="50890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26"/>
            <p:cNvSpPr/>
            <p:nvPr/>
          </p:nvSpPr>
          <p:spPr>
            <a:xfrm>
              <a:off x="76335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26"/>
            <p:cNvSpPr/>
            <p:nvPr/>
          </p:nvSpPr>
          <p:spPr>
            <a:xfrm>
              <a:off x="1002696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26"/>
            <p:cNvSpPr/>
            <p:nvPr/>
          </p:nvSpPr>
          <p:spPr>
            <a:xfrm>
              <a:off x="125356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26"/>
            <p:cNvSpPr/>
            <p:nvPr/>
          </p:nvSpPr>
          <p:spPr>
            <a:xfrm>
              <a:off x="1511602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26"/>
            <p:cNvSpPr/>
            <p:nvPr/>
          </p:nvSpPr>
          <p:spPr>
            <a:xfrm>
              <a:off x="176605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26"/>
            <p:cNvSpPr/>
            <p:nvPr/>
          </p:nvSpPr>
          <p:spPr>
            <a:xfrm>
              <a:off x="2020508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26"/>
            <p:cNvSpPr/>
            <p:nvPr/>
          </p:nvSpPr>
          <p:spPr>
            <a:xfrm>
              <a:off x="2271381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26"/>
            <p:cNvSpPr/>
            <p:nvPr/>
          </p:nvSpPr>
          <p:spPr>
            <a:xfrm>
              <a:off x="2529414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26"/>
            <p:cNvSpPr/>
            <p:nvPr/>
          </p:nvSpPr>
          <p:spPr>
            <a:xfrm>
              <a:off x="2783867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26"/>
            <p:cNvSpPr/>
            <p:nvPr/>
          </p:nvSpPr>
          <p:spPr>
            <a:xfrm>
              <a:off x="3038173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26"/>
            <p:cNvSpPr/>
            <p:nvPr/>
          </p:nvSpPr>
          <p:spPr>
            <a:xfrm>
              <a:off x="3288899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26"/>
            <p:cNvSpPr/>
            <p:nvPr/>
          </p:nvSpPr>
          <p:spPr>
            <a:xfrm>
              <a:off x="3539625" y="237392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26"/>
            <p:cNvSpPr/>
            <p:nvPr/>
          </p:nvSpPr>
          <p:spPr>
            <a:xfrm>
              <a:off x="294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26"/>
            <p:cNvSpPr/>
            <p:nvPr/>
          </p:nvSpPr>
          <p:spPr>
            <a:xfrm>
              <a:off x="2511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26"/>
            <p:cNvSpPr/>
            <p:nvPr/>
          </p:nvSpPr>
          <p:spPr>
            <a:xfrm>
              <a:off x="50920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26"/>
            <p:cNvSpPr/>
            <p:nvPr/>
          </p:nvSpPr>
          <p:spPr>
            <a:xfrm>
              <a:off x="76365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26"/>
            <p:cNvSpPr/>
            <p:nvPr/>
          </p:nvSpPr>
          <p:spPr>
            <a:xfrm>
              <a:off x="1002990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26"/>
            <p:cNvSpPr/>
            <p:nvPr/>
          </p:nvSpPr>
          <p:spPr>
            <a:xfrm>
              <a:off x="125386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26"/>
            <p:cNvSpPr/>
            <p:nvPr/>
          </p:nvSpPr>
          <p:spPr>
            <a:xfrm>
              <a:off x="1511896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26"/>
            <p:cNvSpPr/>
            <p:nvPr/>
          </p:nvSpPr>
          <p:spPr>
            <a:xfrm>
              <a:off x="176634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26"/>
            <p:cNvSpPr/>
            <p:nvPr/>
          </p:nvSpPr>
          <p:spPr>
            <a:xfrm>
              <a:off x="2020802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26"/>
            <p:cNvSpPr/>
            <p:nvPr/>
          </p:nvSpPr>
          <p:spPr>
            <a:xfrm>
              <a:off x="2271675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26"/>
            <p:cNvSpPr/>
            <p:nvPr/>
          </p:nvSpPr>
          <p:spPr>
            <a:xfrm>
              <a:off x="2529708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26"/>
            <p:cNvSpPr/>
            <p:nvPr/>
          </p:nvSpPr>
          <p:spPr>
            <a:xfrm>
              <a:off x="2784161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26"/>
            <p:cNvSpPr/>
            <p:nvPr/>
          </p:nvSpPr>
          <p:spPr>
            <a:xfrm>
              <a:off x="3038467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26"/>
            <p:cNvSpPr/>
            <p:nvPr/>
          </p:nvSpPr>
          <p:spPr>
            <a:xfrm>
              <a:off x="3289193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26"/>
            <p:cNvSpPr/>
            <p:nvPr/>
          </p:nvSpPr>
          <p:spPr>
            <a:xfrm>
              <a:off x="3539919" y="259038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26"/>
            <p:cNvSpPr/>
            <p:nvPr/>
          </p:nvSpPr>
          <p:spPr>
            <a:xfrm>
              <a:off x="294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26"/>
            <p:cNvSpPr/>
            <p:nvPr/>
          </p:nvSpPr>
          <p:spPr>
            <a:xfrm>
              <a:off x="2511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26"/>
            <p:cNvSpPr/>
            <p:nvPr/>
          </p:nvSpPr>
          <p:spPr>
            <a:xfrm>
              <a:off x="50920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26"/>
            <p:cNvSpPr/>
            <p:nvPr/>
          </p:nvSpPr>
          <p:spPr>
            <a:xfrm>
              <a:off x="76365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26"/>
            <p:cNvSpPr/>
            <p:nvPr/>
          </p:nvSpPr>
          <p:spPr>
            <a:xfrm>
              <a:off x="1002990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26"/>
            <p:cNvSpPr/>
            <p:nvPr/>
          </p:nvSpPr>
          <p:spPr>
            <a:xfrm>
              <a:off x="125386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26"/>
            <p:cNvSpPr/>
            <p:nvPr/>
          </p:nvSpPr>
          <p:spPr>
            <a:xfrm>
              <a:off x="1511896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26"/>
            <p:cNvSpPr/>
            <p:nvPr/>
          </p:nvSpPr>
          <p:spPr>
            <a:xfrm>
              <a:off x="176634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26"/>
            <p:cNvSpPr/>
            <p:nvPr/>
          </p:nvSpPr>
          <p:spPr>
            <a:xfrm>
              <a:off x="2020802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26"/>
            <p:cNvSpPr/>
            <p:nvPr/>
          </p:nvSpPr>
          <p:spPr>
            <a:xfrm>
              <a:off x="2271675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26"/>
            <p:cNvSpPr/>
            <p:nvPr/>
          </p:nvSpPr>
          <p:spPr>
            <a:xfrm>
              <a:off x="2529708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26"/>
            <p:cNvSpPr/>
            <p:nvPr/>
          </p:nvSpPr>
          <p:spPr>
            <a:xfrm>
              <a:off x="2784161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26"/>
            <p:cNvSpPr/>
            <p:nvPr/>
          </p:nvSpPr>
          <p:spPr>
            <a:xfrm>
              <a:off x="3038467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26"/>
            <p:cNvSpPr/>
            <p:nvPr/>
          </p:nvSpPr>
          <p:spPr>
            <a:xfrm>
              <a:off x="3289193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26"/>
            <p:cNvSpPr/>
            <p:nvPr/>
          </p:nvSpPr>
          <p:spPr>
            <a:xfrm>
              <a:off x="3539919" y="1940991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26"/>
            <p:cNvSpPr/>
            <p:nvPr/>
          </p:nvSpPr>
          <p:spPr>
            <a:xfrm>
              <a:off x="588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26"/>
            <p:cNvSpPr/>
            <p:nvPr/>
          </p:nvSpPr>
          <p:spPr>
            <a:xfrm>
              <a:off x="2514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26"/>
            <p:cNvSpPr/>
            <p:nvPr/>
          </p:nvSpPr>
          <p:spPr>
            <a:xfrm>
              <a:off x="50949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26"/>
            <p:cNvSpPr/>
            <p:nvPr/>
          </p:nvSpPr>
          <p:spPr>
            <a:xfrm>
              <a:off x="76394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26"/>
            <p:cNvSpPr/>
            <p:nvPr/>
          </p:nvSpPr>
          <p:spPr>
            <a:xfrm>
              <a:off x="1003284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26"/>
            <p:cNvSpPr/>
            <p:nvPr/>
          </p:nvSpPr>
          <p:spPr>
            <a:xfrm>
              <a:off x="125415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26"/>
            <p:cNvSpPr/>
            <p:nvPr/>
          </p:nvSpPr>
          <p:spPr>
            <a:xfrm>
              <a:off x="1512190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26"/>
            <p:cNvSpPr/>
            <p:nvPr/>
          </p:nvSpPr>
          <p:spPr>
            <a:xfrm>
              <a:off x="176664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26"/>
            <p:cNvSpPr/>
            <p:nvPr/>
          </p:nvSpPr>
          <p:spPr>
            <a:xfrm>
              <a:off x="2021096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26"/>
            <p:cNvSpPr/>
            <p:nvPr/>
          </p:nvSpPr>
          <p:spPr>
            <a:xfrm>
              <a:off x="2271969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26"/>
            <p:cNvSpPr/>
            <p:nvPr/>
          </p:nvSpPr>
          <p:spPr>
            <a:xfrm>
              <a:off x="2530002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26"/>
            <p:cNvSpPr/>
            <p:nvPr/>
          </p:nvSpPr>
          <p:spPr>
            <a:xfrm>
              <a:off x="2784455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26"/>
            <p:cNvSpPr/>
            <p:nvPr/>
          </p:nvSpPr>
          <p:spPr>
            <a:xfrm>
              <a:off x="3038761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26"/>
            <p:cNvSpPr/>
            <p:nvPr/>
          </p:nvSpPr>
          <p:spPr>
            <a:xfrm>
              <a:off x="3289487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26"/>
            <p:cNvSpPr/>
            <p:nvPr/>
          </p:nvSpPr>
          <p:spPr>
            <a:xfrm>
              <a:off x="3540213" y="215745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26"/>
            <p:cNvSpPr/>
            <p:nvPr/>
          </p:nvSpPr>
          <p:spPr>
            <a:xfrm>
              <a:off x="588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26"/>
            <p:cNvSpPr/>
            <p:nvPr/>
          </p:nvSpPr>
          <p:spPr>
            <a:xfrm>
              <a:off x="2514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26"/>
            <p:cNvSpPr/>
            <p:nvPr/>
          </p:nvSpPr>
          <p:spPr>
            <a:xfrm>
              <a:off x="50949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26"/>
            <p:cNvSpPr/>
            <p:nvPr/>
          </p:nvSpPr>
          <p:spPr>
            <a:xfrm>
              <a:off x="76394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26"/>
            <p:cNvSpPr/>
            <p:nvPr/>
          </p:nvSpPr>
          <p:spPr>
            <a:xfrm>
              <a:off x="1003284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26"/>
            <p:cNvSpPr/>
            <p:nvPr/>
          </p:nvSpPr>
          <p:spPr>
            <a:xfrm>
              <a:off x="125415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26"/>
            <p:cNvSpPr/>
            <p:nvPr/>
          </p:nvSpPr>
          <p:spPr>
            <a:xfrm>
              <a:off x="1512190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26"/>
            <p:cNvSpPr/>
            <p:nvPr/>
          </p:nvSpPr>
          <p:spPr>
            <a:xfrm>
              <a:off x="176664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26"/>
            <p:cNvSpPr/>
            <p:nvPr/>
          </p:nvSpPr>
          <p:spPr>
            <a:xfrm>
              <a:off x="2021096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26"/>
            <p:cNvSpPr/>
            <p:nvPr/>
          </p:nvSpPr>
          <p:spPr>
            <a:xfrm>
              <a:off x="2271969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26"/>
            <p:cNvSpPr/>
            <p:nvPr/>
          </p:nvSpPr>
          <p:spPr>
            <a:xfrm>
              <a:off x="2530002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26"/>
            <p:cNvSpPr/>
            <p:nvPr/>
          </p:nvSpPr>
          <p:spPr>
            <a:xfrm>
              <a:off x="2784455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26"/>
            <p:cNvSpPr/>
            <p:nvPr/>
          </p:nvSpPr>
          <p:spPr>
            <a:xfrm>
              <a:off x="3038761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26"/>
            <p:cNvSpPr/>
            <p:nvPr/>
          </p:nvSpPr>
          <p:spPr>
            <a:xfrm>
              <a:off x="3289487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3540213" y="1508059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26"/>
            <p:cNvSpPr/>
            <p:nvPr/>
          </p:nvSpPr>
          <p:spPr>
            <a:xfrm>
              <a:off x="882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26"/>
            <p:cNvSpPr/>
            <p:nvPr/>
          </p:nvSpPr>
          <p:spPr>
            <a:xfrm>
              <a:off x="2517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26"/>
            <p:cNvSpPr/>
            <p:nvPr/>
          </p:nvSpPr>
          <p:spPr>
            <a:xfrm>
              <a:off x="50978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26"/>
            <p:cNvSpPr/>
            <p:nvPr/>
          </p:nvSpPr>
          <p:spPr>
            <a:xfrm>
              <a:off x="76424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26"/>
            <p:cNvSpPr/>
            <p:nvPr/>
          </p:nvSpPr>
          <p:spPr>
            <a:xfrm>
              <a:off x="1003578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26"/>
            <p:cNvSpPr/>
            <p:nvPr/>
          </p:nvSpPr>
          <p:spPr>
            <a:xfrm>
              <a:off x="125445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26"/>
            <p:cNvSpPr/>
            <p:nvPr/>
          </p:nvSpPr>
          <p:spPr>
            <a:xfrm>
              <a:off x="1512484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26"/>
            <p:cNvSpPr/>
            <p:nvPr/>
          </p:nvSpPr>
          <p:spPr>
            <a:xfrm>
              <a:off x="176693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26"/>
            <p:cNvSpPr/>
            <p:nvPr/>
          </p:nvSpPr>
          <p:spPr>
            <a:xfrm>
              <a:off x="2021390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26"/>
            <p:cNvSpPr/>
            <p:nvPr/>
          </p:nvSpPr>
          <p:spPr>
            <a:xfrm>
              <a:off x="2272263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26"/>
            <p:cNvSpPr/>
            <p:nvPr/>
          </p:nvSpPr>
          <p:spPr>
            <a:xfrm>
              <a:off x="2530296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26"/>
            <p:cNvSpPr/>
            <p:nvPr/>
          </p:nvSpPr>
          <p:spPr>
            <a:xfrm>
              <a:off x="2784749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26"/>
            <p:cNvSpPr/>
            <p:nvPr/>
          </p:nvSpPr>
          <p:spPr>
            <a:xfrm>
              <a:off x="3039055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26"/>
            <p:cNvSpPr/>
            <p:nvPr/>
          </p:nvSpPr>
          <p:spPr>
            <a:xfrm>
              <a:off x="3289781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26"/>
            <p:cNvSpPr/>
            <p:nvPr/>
          </p:nvSpPr>
          <p:spPr>
            <a:xfrm>
              <a:off x="3540507" y="1724525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26"/>
            <p:cNvSpPr/>
            <p:nvPr/>
          </p:nvSpPr>
          <p:spPr>
            <a:xfrm>
              <a:off x="882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26"/>
            <p:cNvSpPr/>
            <p:nvPr/>
          </p:nvSpPr>
          <p:spPr>
            <a:xfrm>
              <a:off x="2517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50978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76424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26"/>
            <p:cNvSpPr/>
            <p:nvPr/>
          </p:nvSpPr>
          <p:spPr>
            <a:xfrm>
              <a:off x="1003578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26"/>
            <p:cNvSpPr/>
            <p:nvPr/>
          </p:nvSpPr>
          <p:spPr>
            <a:xfrm>
              <a:off x="125445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26"/>
            <p:cNvSpPr/>
            <p:nvPr/>
          </p:nvSpPr>
          <p:spPr>
            <a:xfrm>
              <a:off x="1512484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26"/>
            <p:cNvSpPr/>
            <p:nvPr/>
          </p:nvSpPr>
          <p:spPr>
            <a:xfrm>
              <a:off x="176693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26"/>
            <p:cNvSpPr/>
            <p:nvPr/>
          </p:nvSpPr>
          <p:spPr>
            <a:xfrm>
              <a:off x="2021390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26"/>
            <p:cNvSpPr/>
            <p:nvPr/>
          </p:nvSpPr>
          <p:spPr>
            <a:xfrm>
              <a:off x="2272263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26"/>
            <p:cNvSpPr/>
            <p:nvPr/>
          </p:nvSpPr>
          <p:spPr>
            <a:xfrm>
              <a:off x="2530296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26"/>
            <p:cNvSpPr/>
            <p:nvPr/>
          </p:nvSpPr>
          <p:spPr>
            <a:xfrm>
              <a:off x="2784749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26"/>
            <p:cNvSpPr/>
            <p:nvPr/>
          </p:nvSpPr>
          <p:spPr>
            <a:xfrm>
              <a:off x="3039055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26"/>
            <p:cNvSpPr/>
            <p:nvPr/>
          </p:nvSpPr>
          <p:spPr>
            <a:xfrm>
              <a:off x="3289781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26"/>
            <p:cNvSpPr/>
            <p:nvPr/>
          </p:nvSpPr>
          <p:spPr>
            <a:xfrm>
              <a:off x="3540507" y="1075127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26"/>
            <p:cNvSpPr/>
            <p:nvPr/>
          </p:nvSpPr>
          <p:spPr>
            <a:xfrm>
              <a:off x="1176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26"/>
            <p:cNvSpPr/>
            <p:nvPr/>
          </p:nvSpPr>
          <p:spPr>
            <a:xfrm>
              <a:off x="2520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26"/>
            <p:cNvSpPr/>
            <p:nvPr/>
          </p:nvSpPr>
          <p:spPr>
            <a:xfrm>
              <a:off x="51008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26"/>
            <p:cNvSpPr/>
            <p:nvPr/>
          </p:nvSpPr>
          <p:spPr>
            <a:xfrm>
              <a:off x="76453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26"/>
            <p:cNvSpPr/>
            <p:nvPr/>
          </p:nvSpPr>
          <p:spPr>
            <a:xfrm>
              <a:off x="1003872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26"/>
            <p:cNvSpPr/>
            <p:nvPr/>
          </p:nvSpPr>
          <p:spPr>
            <a:xfrm>
              <a:off x="125474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26"/>
            <p:cNvSpPr/>
            <p:nvPr/>
          </p:nvSpPr>
          <p:spPr>
            <a:xfrm>
              <a:off x="1512778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26"/>
            <p:cNvSpPr/>
            <p:nvPr/>
          </p:nvSpPr>
          <p:spPr>
            <a:xfrm>
              <a:off x="176723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26"/>
            <p:cNvSpPr/>
            <p:nvPr/>
          </p:nvSpPr>
          <p:spPr>
            <a:xfrm>
              <a:off x="2021684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26"/>
            <p:cNvSpPr/>
            <p:nvPr/>
          </p:nvSpPr>
          <p:spPr>
            <a:xfrm>
              <a:off x="2272557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26"/>
            <p:cNvSpPr/>
            <p:nvPr/>
          </p:nvSpPr>
          <p:spPr>
            <a:xfrm>
              <a:off x="2530590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26"/>
            <p:cNvSpPr/>
            <p:nvPr/>
          </p:nvSpPr>
          <p:spPr>
            <a:xfrm>
              <a:off x="2785043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26"/>
            <p:cNvSpPr/>
            <p:nvPr/>
          </p:nvSpPr>
          <p:spPr>
            <a:xfrm>
              <a:off x="3039349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26"/>
            <p:cNvSpPr/>
            <p:nvPr/>
          </p:nvSpPr>
          <p:spPr>
            <a:xfrm>
              <a:off x="3290075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26"/>
            <p:cNvSpPr/>
            <p:nvPr/>
          </p:nvSpPr>
          <p:spPr>
            <a:xfrm>
              <a:off x="3540801" y="1291593"/>
              <a:ext cx="118800" cy="118800"/>
            </a:xfrm>
            <a:prstGeom prst="ellipse">
              <a:avLst/>
            </a:prstGeom>
            <a:solidFill>
              <a:srgbClr val="FDE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77" name="Google Shape;21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075" y="1381125"/>
            <a:ext cx="682666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26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es-CO">
                <a:latin typeface="Roboto"/>
                <a:ea typeface="Roboto"/>
                <a:cs typeface="Roboto"/>
                <a:sym typeface="Roboto"/>
              </a:rPr>
              <a:t>Relaciones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9" name="Google Shape;2179;p26"/>
          <p:cNvSpPr txBox="1"/>
          <p:nvPr/>
        </p:nvSpPr>
        <p:spPr>
          <a:xfrm>
            <a:off x="180975" y="6572250"/>
            <a:ext cx="118967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/>
          </a:p>
        </p:txBody>
      </p:sp>
      <p:sp>
        <p:nvSpPr>
          <p:cNvPr id="2180" name="Google Shape;2180;p26"/>
          <p:cNvSpPr/>
          <p:nvPr/>
        </p:nvSpPr>
        <p:spPr>
          <a:xfrm>
            <a:off x="180975" y="2350293"/>
            <a:ext cx="2552700" cy="90011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Mascota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Google Shape;2181;p26"/>
          <p:cNvSpPr/>
          <p:nvPr/>
        </p:nvSpPr>
        <p:spPr>
          <a:xfrm>
            <a:off x="3602245" y="2350293"/>
            <a:ext cx="2552700" cy="90011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Dueño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2" name="Google Shape;2182;p26"/>
          <p:cNvCxnSpPr>
            <a:stCxn id="2180" idx="3"/>
            <a:endCxn id="2181" idx="1"/>
          </p:cNvCxnSpPr>
          <p:nvPr/>
        </p:nvCxnSpPr>
        <p:spPr>
          <a:xfrm>
            <a:off x="2733675" y="2800350"/>
            <a:ext cx="8685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3" name="Google Shape;2183;p26"/>
          <p:cNvSpPr txBox="1"/>
          <p:nvPr/>
        </p:nvSpPr>
        <p:spPr>
          <a:xfrm>
            <a:off x="2695575" y="2502693"/>
            <a:ext cx="241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p26"/>
          <p:cNvSpPr txBox="1"/>
          <p:nvPr/>
        </p:nvSpPr>
        <p:spPr>
          <a:xfrm>
            <a:off x="3291095" y="2464593"/>
            <a:ext cx="241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El contenido generado por IA puede ser incorrecto." id="2185" name="Google Shape;21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0315" y="657226"/>
            <a:ext cx="4267200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26"/>
          <p:cNvSpPr txBox="1"/>
          <p:nvPr/>
        </p:nvSpPr>
        <p:spPr>
          <a:xfrm>
            <a:off x="1044160" y="3618806"/>
            <a:ext cx="4136399" cy="152707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F92"/>
              </a:buClr>
              <a:buSzPts val="4400"/>
              <a:buFont typeface="Arial"/>
              <a:buNone/>
            </a:pPr>
            <a:r>
              <a:rPr lang="es-CO" sz="2400">
                <a:solidFill>
                  <a:srgbClr val="FF2F92"/>
                </a:solidFill>
                <a:latin typeface="Lato"/>
                <a:ea typeface="Lato"/>
                <a:cs typeface="Lato"/>
                <a:sym typeface="Lato"/>
              </a:rPr>
              <a:t>Tip:</a:t>
            </a:r>
            <a:r>
              <a:rPr lang="es-CO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donde está la llave foránea, ahí va el “muchos”.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7" name="Google Shape;2187;p26"/>
          <p:cNvSpPr/>
          <p:nvPr/>
        </p:nvSpPr>
        <p:spPr>
          <a:xfrm>
            <a:off x="6934200" y="1690689"/>
            <a:ext cx="1485900" cy="292100"/>
          </a:xfrm>
          <a:prstGeom prst="roundRect">
            <a:avLst>
              <a:gd fmla="val 16667" name="adj"/>
            </a:avLst>
          </a:prstGeom>
          <a:solidFill>
            <a:srgbClr val="FF6699">
              <a:alpha val="29803"/>
            </a:srgbClr>
          </a:solidFill>
          <a:ln cap="flat" cmpd="sng" w="12700">
            <a:solidFill>
              <a:srgbClr val="FF2F9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Google Shape;2188;p26"/>
          <p:cNvSpPr/>
          <p:nvPr/>
        </p:nvSpPr>
        <p:spPr>
          <a:xfrm>
            <a:off x="9550399" y="1082675"/>
            <a:ext cx="1370243" cy="298450"/>
          </a:xfrm>
          <a:prstGeom prst="roundRect">
            <a:avLst>
              <a:gd fmla="val 16667" name="adj"/>
            </a:avLst>
          </a:prstGeom>
          <a:solidFill>
            <a:srgbClr val="FF6699">
              <a:alpha val="29803"/>
            </a:srgbClr>
          </a:solidFill>
          <a:ln cap="flat" cmpd="sng" w="12700">
            <a:solidFill>
              <a:srgbClr val="FF2F9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p26"/>
          <p:cNvSpPr txBox="1"/>
          <p:nvPr/>
        </p:nvSpPr>
        <p:spPr>
          <a:xfrm>
            <a:off x="1104485" y="4793368"/>
            <a:ext cx="4136399" cy="17788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</a:pPr>
            <a:r>
              <a:rPr lang="es-CO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 veces decimos que el dueño de la relación es mascotas, porque es el responsable de mantener bien definida la relación. </a:t>
            </a:r>
            <a:endParaRPr b="1"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27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4400">
                <a:latin typeface="Roboto"/>
                <a:ea typeface="Roboto"/>
                <a:cs typeface="Roboto"/>
                <a:sym typeface="Roboto"/>
              </a:rPr>
              <a:t>Esquema de base de datos.</a:t>
            </a:r>
            <a:endParaRPr sz="4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5" name="Google Shape;2195;p27"/>
          <p:cNvSpPr txBox="1"/>
          <p:nvPr>
            <p:ph idx="1" type="body"/>
          </p:nvPr>
        </p:nvSpPr>
        <p:spPr>
          <a:xfrm>
            <a:off x="6676912" y="3094074"/>
            <a:ext cx="4136399" cy="152707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 fontScale="92500"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8558"/>
              <a:buNone/>
            </a:pPr>
            <a:r>
              <a:rPr lang="es-CO" sz="3000">
                <a:latin typeface="Lato"/>
                <a:ea typeface="Lato"/>
                <a:cs typeface="Lato"/>
                <a:sym typeface="Lato"/>
              </a:rPr>
              <a:t>Es como el plano o el diseño estructural de cómo estará organizada la información. 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8198"/>
              <a:buNone/>
            </a:pPr>
            <a:r>
              <a:t/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16216"/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6" name="Google Shape;2196;p27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quema de base de datos ¡Fotos &amp; Guía 2021!" id="2197" name="Google Shape;21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2590" y="2112168"/>
            <a:ext cx="3998359" cy="349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28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28"/>
          <p:cNvSpPr txBox="1"/>
          <p:nvPr/>
        </p:nvSpPr>
        <p:spPr>
          <a:xfrm>
            <a:off x="797651" y="4441084"/>
            <a:ext cx="27282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Una tabla </a:t>
            </a:r>
            <a:r>
              <a:rPr b="1"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Proveedores.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28"/>
          <p:cNvSpPr/>
          <p:nvPr/>
        </p:nvSpPr>
        <p:spPr>
          <a:xfrm>
            <a:off x="2471736" y="520107"/>
            <a:ext cx="731520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000">
                <a:solidFill>
                  <a:srgbClr val="F7CAAC"/>
                </a:solidFill>
                <a:latin typeface="Roboto"/>
                <a:ea typeface="Roboto"/>
                <a:cs typeface="Roboto"/>
                <a:sym typeface="Roboto"/>
              </a:rPr>
              <a:t>¿Qué entidades necesito modelar para Don Luis?</a:t>
            </a:r>
            <a:endParaRPr b="1" sz="4000">
              <a:solidFill>
                <a:srgbClr val="F7CA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28"/>
          <p:cNvSpPr txBox="1"/>
          <p:nvPr/>
        </p:nvSpPr>
        <p:spPr>
          <a:xfrm>
            <a:off x="797651" y="2956250"/>
            <a:ext cx="69919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Una tabla </a:t>
            </a:r>
            <a:r>
              <a:rPr b="1"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Productos</a:t>
            </a: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(con nombre, código, precio, cantidad).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28"/>
          <p:cNvSpPr txBox="1"/>
          <p:nvPr/>
        </p:nvSpPr>
        <p:spPr>
          <a:xfrm>
            <a:off x="797651" y="3730982"/>
            <a:ext cx="64781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Una tabla </a:t>
            </a:r>
            <a:r>
              <a:rPr b="1"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Ventas</a:t>
            </a: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(con fecha, producto vendido, cantidad, total).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7" name="Google Shape;22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5246" y="3060728"/>
            <a:ext cx="1566675" cy="15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28"/>
          <p:cNvSpPr txBox="1"/>
          <p:nvPr/>
        </p:nvSpPr>
        <p:spPr>
          <a:xfrm>
            <a:off x="5079256" y="5476712"/>
            <a:ext cx="699198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modelo de base de datos </a:t>
            </a: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nace para </a:t>
            </a:r>
            <a:r>
              <a:rPr b="1"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soportar estos requerimientos funcionales.</a:t>
            </a: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Es decir, si el sistema tiene que registrar ventas, entonces necesitamos una estructura que guarde esas ventas.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29"/>
          <p:cNvSpPr/>
          <p:nvPr/>
        </p:nvSpPr>
        <p:spPr>
          <a:xfrm>
            <a:off x="0" y="1397000"/>
            <a:ext cx="12192000" cy="5461000"/>
          </a:xfrm>
          <a:prstGeom prst="rect">
            <a:avLst/>
          </a:prstGeom>
          <a:solidFill>
            <a:srgbClr val="0C0C0C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29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29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4400">
                <a:latin typeface="Roboto"/>
                <a:ea typeface="Roboto"/>
                <a:cs typeface="Roboto"/>
                <a:sym typeface="Roboto"/>
              </a:rPr>
              <a:t>Un posible modelo para Don Luis</a:t>
            </a:r>
            <a:endParaRPr sz="4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6" name="Google Shape;221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599" y="1565885"/>
            <a:ext cx="5819775" cy="529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/>
          <p:nvPr/>
        </p:nvSpPr>
        <p:spPr>
          <a:xfrm>
            <a:off x="180975" y="6572250"/>
            <a:ext cx="118967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/>
          </a:p>
        </p:txBody>
      </p:sp>
      <p:sp>
        <p:nvSpPr>
          <p:cNvPr id="198" name="Google Shape;198;p3"/>
          <p:cNvSpPr txBox="1"/>
          <p:nvPr>
            <p:ph type="title"/>
          </p:nvPr>
        </p:nvSpPr>
        <p:spPr>
          <a:xfrm>
            <a:off x="3086100" y="365126"/>
            <a:ext cx="750392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es-C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Recap. Reglas de negocio</a:t>
            </a:r>
            <a:endParaRPr/>
          </a:p>
        </p:txBody>
      </p:sp>
      <p:sp>
        <p:nvSpPr>
          <p:cNvPr id="199" name="Google Shape;199;p3"/>
          <p:cNvSpPr txBox="1"/>
          <p:nvPr>
            <p:ph idx="1" type="body"/>
          </p:nvPr>
        </p:nvSpPr>
        <p:spPr>
          <a:xfrm>
            <a:off x="3086100" y="1825625"/>
            <a:ext cx="750392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s-CO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Reglas de negocio</a:t>
            </a:r>
            <a:endParaRPr/>
          </a:p>
          <a:p>
            <a:pPr indent="-228600" lvl="0" marL="2286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-"/>
            </a:pPr>
            <a:r>
              <a:rPr b="1" lang="es-CO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Las reglas de negocio son enunciados que definen o restringen aspectos del negocio.</a:t>
            </a:r>
            <a:endParaRPr/>
          </a:p>
          <a:p>
            <a:pPr indent="-228600" lvl="0" marL="2286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-"/>
            </a:pPr>
            <a:r>
              <a:rPr b="1" lang="es-CO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Separan la responsabilidad entre implementar y decidir sobre la operación.</a:t>
            </a:r>
            <a:endParaRPr/>
          </a:p>
          <a:p>
            <a:pPr indent="-228600" lvl="0" marL="2286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-"/>
            </a:pPr>
            <a:r>
              <a:rPr b="1" lang="es-CO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Pueden referirse a:</a:t>
            </a:r>
            <a:endParaRPr/>
          </a:p>
          <a:p>
            <a:pPr indent="-228600" lvl="1" marL="6858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-"/>
            </a:pPr>
            <a:r>
              <a:rPr b="1" lang="es-CO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 negocio, la operación</a:t>
            </a:r>
            <a:endParaRPr/>
          </a:p>
          <a:p>
            <a:pPr indent="-228600" lvl="1" marL="6858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-"/>
            </a:pPr>
            <a:r>
              <a:rPr b="1" lang="es-CO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usuarios</a:t>
            </a:r>
            <a:endParaRPr/>
          </a:p>
          <a:p>
            <a:pPr indent="-228600" lvl="1" marL="6858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-"/>
            </a:pPr>
            <a:r>
              <a:rPr b="1" lang="es-CO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datos: información a almacenar</a:t>
            </a:r>
            <a:endParaRPr/>
          </a:p>
          <a:p>
            <a:pPr indent="-228600" lvl="1" marL="6858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-"/>
            </a:pPr>
            <a:r>
              <a:rPr b="1" lang="es-CO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procesos</a:t>
            </a:r>
            <a:endParaRPr/>
          </a:p>
          <a:p>
            <a:pPr indent="-228600" lvl="0" marL="2286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-"/>
            </a:pPr>
            <a:r>
              <a:rPr b="1" lang="es-CO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 una conversación constante con la operación, no necesariamente es una única reunión.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3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95959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p30"/>
          <p:cNvSpPr txBox="1"/>
          <p:nvPr/>
        </p:nvSpPr>
        <p:spPr>
          <a:xfrm>
            <a:off x="6675120" y="678300"/>
            <a:ext cx="501396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</a:pPr>
            <a:r>
              <a:rPr b="0" i="0" lang="es-CO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Ejercicio </a:t>
            </a:r>
            <a:r>
              <a:rPr lang="es-CO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3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Caso Galería las Palmas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3" name="Google Shape;2223;p30"/>
          <p:cNvSpPr txBox="1"/>
          <p:nvPr>
            <p:ph idx="1" type="body"/>
          </p:nvPr>
        </p:nvSpPr>
        <p:spPr>
          <a:xfrm>
            <a:off x="6675120" y="1762958"/>
            <a:ext cx="4325112" cy="4130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Vuelve sobre los requerimientos de información para el caso de la galería. Piensa un posible fundamento para el modelo relacional.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¿Cuáles son las entidades y sus atributos?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¿Qué relaciones existirían entre ellas?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¿De pronto pensarse sus llaves primarias y foráneas?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4" name="Google Shape;2224;p30"/>
          <p:cNvSpPr txBox="1"/>
          <p:nvPr/>
        </p:nvSpPr>
        <p:spPr>
          <a:xfrm>
            <a:off x="180975" y="6572250"/>
            <a:ext cx="118967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/>
          </a:p>
        </p:txBody>
      </p:sp>
      <p:pic>
        <p:nvPicPr>
          <p:cNvPr descr="Interfaz de usuario gráfica, Texto&#10;&#10;El contenido generado por IA puede ser incorrecto." id="2225" name="Google Shape;222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" y="2177057"/>
            <a:ext cx="6098245" cy="2503885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30"/>
          <p:cNvSpPr txBox="1"/>
          <p:nvPr/>
        </p:nvSpPr>
        <p:spPr>
          <a:xfrm>
            <a:off x="596900" y="5036075"/>
            <a:ext cx="4902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Usen una servilleta física (una hoja de papel) no se compliquen. O si quieren power point, o draw.io.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Manténgalo ¡chiquito! Dos entidades, tres máximo cuatro.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Google Shape;2227;p30"/>
          <p:cNvSpPr txBox="1"/>
          <p:nvPr/>
        </p:nvSpPr>
        <p:spPr>
          <a:xfrm>
            <a:off x="6675120" y="5701336"/>
            <a:ext cx="20243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F2F92"/>
                </a:solidFill>
                <a:latin typeface="Calibri"/>
                <a:ea typeface="Calibri"/>
                <a:cs typeface="Calibri"/>
                <a:sym typeface="Calibri"/>
              </a:rPr>
              <a:t>15 minutos, break y 10 minutos más</a:t>
            </a:r>
            <a:endParaRPr sz="1800">
              <a:solidFill>
                <a:srgbClr val="FF2F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31"/>
          <p:cNvSpPr/>
          <p:nvPr/>
        </p:nvSpPr>
        <p:spPr>
          <a:xfrm>
            <a:off x="1" y="5840730"/>
            <a:ext cx="6572250" cy="742256"/>
          </a:xfrm>
          <a:prstGeom prst="rect">
            <a:avLst/>
          </a:prstGeom>
          <a:solidFill>
            <a:srgbClr val="111F37">
              <a:alpha val="5058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31"/>
          <p:cNvSpPr txBox="1"/>
          <p:nvPr/>
        </p:nvSpPr>
        <p:spPr>
          <a:xfrm>
            <a:off x="4491990" y="1319520"/>
            <a:ext cx="7494064" cy="6001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Refinamiento * </a:t>
            </a:r>
            <a:endParaRPr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4" name="Google Shape;2234;p31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31"/>
          <p:cNvSpPr txBox="1"/>
          <p:nvPr>
            <p:ph idx="1" type="body"/>
          </p:nvPr>
        </p:nvSpPr>
        <p:spPr>
          <a:xfrm>
            <a:off x="7001963" y="2130551"/>
            <a:ext cx="4712242" cy="1298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i="1" lang="es-CO" sz="28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Que sea usable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i="1" lang="es-CO" sz="28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Que sea práctico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2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6" name="Google Shape;2236;p31"/>
          <p:cNvSpPr txBox="1"/>
          <p:nvPr/>
        </p:nvSpPr>
        <p:spPr>
          <a:xfrm>
            <a:off x="285750" y="5936655"/>
            <a:ext cx="62865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La próxima clase hablaremos más técnicamente de esta parte.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32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32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3600">
                <a:latin typeface="Roboto"/>
                <a:ea typeface="Roboto"/>
                <a:cs typeface="Roboto"/>
                <a:sym typeface="Roboto"/>
              </a:rPr>
              <a:t>El modelo de Don Luis tiene un problema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3" name="Google Shape;2243;p32"/>
          <p:cNvSpPr/>
          <p:nvPr/>
        </p:nvSpPr>
        <p:spPr>
          <a:xfrm>
            <a:off x="0" y="1397000"/>
            <a:ext cx="6794500" cy="5461000"/>
          </a:xfrm>
          <a:prstGeom prst="rect">
            <a:avLst/>
          </a:prstGeom>
          <a:solidFill>
            <a:srgbClr val="0C0C0C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32"/>
          <p:cNvSpPr txBox="1"/>
          <p:nvPr/>
        </p:nvSpPr>
        <p:spPr>
          <a:xfrm>
            <a:off x="7219469" y="2541992"/>
            <a:ext cx="4136399" cy="152707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F92"/>
              </a:buClr>
              <a:buSzPts val="4400"/>
              <a:buFont typeface="Arial"/>
              <a:buNone/>
            </a:pPr>
            <a:r>
              <a:rPr lang="es-CO" sz="2400">
                <a:solidFill>
                  <a:srgbClr val="FF2F92"/>
                </a:solidFill>
                <a:latin typeface="Lato"/>
                <a:ea typeface="Lato"/>
                <a:cs typeface="Lato"/>
                <a:sym typeface="Lato"/>
              </a:rPr>
              <a:t>A futuro</a:t>
            </a:r>
            <a:r>
              <a:rPr lang="es-CO" sz="2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, este modelo se queda corto… ¿Qué crees que puede ser problemático?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5" name="Google Shape;2245;p32"/>
          <p:cNvSpPr txBox="1"/>
          <p:nvPr/>
        </p:nvSpPr>
        <p:spPr>
          <a:xfrm>
            <a:off x="7367900" y="4358092"/>
            <a:ext cx="4136399" cy="562279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F92"/>
              </a:buClr>
              <a:buSzPts val="4400"/>
              <a:buFont typeface="Arial"/>
              <a:buNone/>
            </a:pPr>
            <a:r>
              <a:rPr lang="es-CO" sz="2400">
                <a:solidFill>
                  <a:srgbClr val="FF2F92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6" name="Google Shape;2246;p32"/>
          <p:cNvSpPr txBox="1"/>
          <p:nvPr/>
        </p:nvSpPr>
        <p:spPr>
          <a:xfrm>
            <a:off x="7340728" y="5209395"/>
            <a:ext cx="4136399" cy="562279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 fontScale="7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24489"/>
              <a:buFont typeface="Arial"/>
              <a:buNone/>
            </a:pPr>
            <a:r>
              <a:rPr b="1" lang="es-CO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¡Don Luis se quiere expandir a tener varias tiendas!</a:t>
            </a:r>
            <a:endParaRPr b="1" sz="190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6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n que contiene Diagrama&#10;&#10;El contenido generado por IA puede ser incorrecto." id="2247" name="Google Shape;224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042" y="2035671"/>
            <a:ext cx="5191963" cy="47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33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33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3600">
                <a:latin typeface="Roboto"/>
                <a:ea typeface="Roboto"/>
                <a:cs typeface="Roboto"/>
                <a:sym typeface="Roboto"/>
              </a:rPr>
              <a:t>El modelo de Don Luis tiene un problema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4" name="Google Shape;2254;p33"/>
          <p:cNvSpPr/>
          <p:nvPr/>
        </p:nvSpPr>
        <p:spPr>
          <a:xfrm>
            <a:off x="0" y="1397000"/>
            <a:ext cx="6794500" cy="5461000"/>
          </a:xfrm>
          <a:prstGeom prst="rect">
            <a:avLst/>
          </a:prstGeom>
          <a:solidFill>
            <a:srgbClr val="0C0C0C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33"/>
          <p:cNvSpPr txBox="1"/>
          <p:nvPr/>
        </p:nvSpPr>
        <p:spPr>
          <a:xfrm>
            <a:off x="7219469" y="2541992"/>
            <a:ext cx="4136399" cy="152707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CO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Podemos agregar una entidad tienda por ejemplo…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n que contiene Diagrama&#10;&#10;El contenido generado por IA puede ser incorrecto." id="2256" name="Google Shape;225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590" y="1402854"/>
            <a:ext cx="4841410" cy="567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34"/>
          <p:cNvSpPr/>
          <p:nvPr/>
        </p:nvSpPr>
        <p:spPr>
          <a:xfrm>
            <a:off x="0" y="0"/>
            <a:ext cx="6794500" cy="6858000"/>
          </a:xfrm>
          <a:prstGeom prst="rect">
            <a:avLst/>
          </a:prstGeom>
          <a:solidFill>
            <a:srgbClr val="0C0C0C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que contiene Diagrama&#10;&#10;El contenido generado por IA puede ser incorrecto." id="2262" name="Google Shape;226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" y="144577"/>
            <a:ext cx="5915025" cy="6932409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34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34"/>
          <p:cNvSpPr txBox="1"/>
          <p:nvPr/>
        </p:nvSpPr>
        <p:spPr>
          <a:xfrm>
            <a:off x="7226300" y="2288831"/>
            <a:ext cx="4136399" cy="152707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CO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¿Qué operación de base de datos deberíamos hacer para actualizar si un cliente cambia de domicilio?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5" name="Google Shape;2265;p34"/>
          <p:cNvSpPr txBox="1"/>
          <p:nvPr/>
        </p:nvSpPr>
        <p:spPr>
          <a:xfrm>
            <a:off x="7374731" y="4104931"/>
            <a:ext cx="4136399" cy="562279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F92"/>
              </a:buClr>
              <a:buSzPts val="4400"/>
              <a:buFont typeface="Arial"/>
              <a:buNone/>
            </a:pPr>
            <a:r>
              <a:rPr lang="es-CO" sz="2400">
                <a:solidFill>
                  <a:srgbClr val="FF2F92"/>
                </a:solidFill>
                <a:latin typeface="Lato"/>
                <a:ea typeface="Lato"/>
                <a:cs typeface="Lato"/>
                <a:sym typeface="Lato"/>
              </a:rPr>
              <a:t>2 minutos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6" name="Google Shape;2266;p34"/>
          <p:cNvSpPr txBox="1"/>
          <p:nvPr/>
        </p:nvSpPr>
        <p:spPr>
          <a:xfrm>
            <a:off x="7347559" y="4956234"/>
            <a:ext cx="4136399" cy="101787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 fontScale="9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69884"/>
              <a:buFont typeface="Arial"/>
              <a:buNone/>
            </a:pPr>
            <a:r>
              <a:rPr b="1" lang="es-CO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Actualizar la fila del cliente en su campo / atributo dirección</a:t>
            </a:r>
            <a:endParaRPr b="1" sz="190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4264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7" name="Google Shape;2267;p34"/>
          <p:cNvSpPr/>
          <p:nvPr/>
        </p:nvSpPr>
        <p:spPr>
          <a:xfrm>
            <a:off x="4749800" y="1358900"/>
            <a:ext cx="1155700" cy="184646"/>
          </a:xfrm>
          <a:prstGeom prst="roundRect">
            <a:avLst>
              <a:gd fmla="val 16667" name="adj"/>
            </a:avLst>
          </a:prstGeom>
          <a:solidFill>
            <a:srgbClr val="FF6699">
              <a:alpha val="29803"/>
            </a:srgbClr>
          </a:solidFill>
          <a:ln cap="flat" cmpd="sng" w="25400">
            <a:solidFill>
              <a:srgbClr val="FF2F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35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35"/>
          <p:cNvSpPr txBox="1"/>
          <p:nvPr/>
        </p:nvSpPr>
        <p:spPr>
          <a:xfrm>
            <a:off x="7321567" y="2869207"/>
            <a:ext cx="4136399" cy="152707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CO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 problema con esto es que si Don Luis quiere recordar dónde vivía la persona antes, ya no tiene el dato.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4" name="Google Shape;2274;p35"/>
          <p:cNvSpPr/>
          <p:nvPr/>
        </p:nvSpPr>
        <p:spPr>
          <a:xfrm>
            <a:off x="0" y="0"/>
            <a:ext cx="6794500" cy="6858000"/>
          </a:xfrm>
          <a:prstGeom prst="rect">
            <a:avLst/>
          </a:prstGeom>
          <a:solidFill>
            <a:srgbClr val="0C0C0C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que contiene Diagrama&#10;&#10;El contenido generado por IA puede ser incorrecto." id="2275" name="Google Shape;227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" y="144577"/>
            <a:ext cx="5915025" cy="6932409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35"/>
          <p:cNvSpPr/>
          <p:nvPr/>
        </p:nvSpPr>
        <p:spPr>
          <a:xfrm>
            <a:off x="4749800" y="1358900"/>
            <a:ext cx="1155700" cy="184646"/>
          </a:xfrm>
          <a:prstGeom prst="roundRect">
            <a:avLst>
              <a:gd fmla="val 16667" name="adj"/>
            </a:avLst>
          </a:prstGeom>
          <a:solidFill>
            <a:srgbClr val="FF6699">
              <a:alpha val="29803"/>
            </a:srgbClr>
          </a:solidFill>
          <a:ln cap="flat" cmpd="sng" w="25400">
            <a:solidFill>
              <a:srgbClr val="FF2F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36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36"/>
          <p:cNvSpPr txBox="1"/>
          <p:nvPr/>
        </p:nvSpPr>
        <p:spPr>
          <a:xfrm>
            <a:off x="7219469" y="2541992"/>
            <a:ext cx="4136399" cy="261420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98198"/>
              <a:buFont typeface="Arial"/>
              <a:buNone/>
            </a:pPr>
            <a:r>
              <a:rPr lang="es-CO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Podríamos pensarnos una entidad un poco más abstracta llamada </a:t>
            </a:r>
            <a:r>
              <a:rPr b="1" lang="es-CO" sz="2400">
                <a:solidFill>
                  <a:srgbClr val="FF2F92"/>
                </a:solidFill>
                <a:latin typeface="Lato"/>
                <a:ea typeface="Lato"/>
                <a:cs typeface="Lato"/>
                <a:sym typeface="Lato"/>
              </a:rPr>
              <a:t>Registro de Dirección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98198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98198"/>
              <a:buFont typeface="Arial"/>
              <a:buNone/>
            </a:pPr>
            <a:r>
              <a:rPr lang="es-CO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Hagamos un diagrama de servilleta con la tabla registro_direccion para entenderla mejor (3 minutos)</a:t>
            </a:r>
            <a:endParaRPr/>
          </a:p>
        </p:txBody>
      </p:sp>
      <p:sp>
        <p:nvSpPr>
          <p:cNvPr id="2283" name="Google Shape;2283;p36"/>
          <p:cNvSpPr/>
          <p:nvPr/>
        </p:nvSpPr>
        <p:spPr>
          <a:xfrm>
            <a:off x="0" y="0"/>
            <a:ext cx="6794500" cy="6858000"/>
          </a:xfrm>
          <a:prstGeom prst="rect">
            <a:avLst/>
          </a:prstGeom>
          <a:solidFill>
            <a:srgbClr val="0C0C0C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que contiene Diagrama&#10;&#10;El contenido generado por IA puede ser incorrecto." id="2284" name="Google Shape;228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014" y="0"/>
            <a:ext cx="56029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37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37"/>
          <p:cNvSpPr txBox="1"/>
          <p:nvPr/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Servilleta:</a:t>
            </a:r>
            <a:endParaRPr/>
          </a:p>
        </p:txBody>
      </p:sp>
      <p:pic>
        <p:nvPicPr>
          <p:cNvPr id="2291" name="Google Shape;229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3862" y="2566867"/>
            <a:ext cx="8964276" cy="172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38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Considera la operación nuevamente.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Esta vez piensa en lo que se va a necesitar hacer con los datos ¿Dan la talla?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Piensa si a futuro las cosas pueden cambiar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Piensa en qué información debe mantenerse histórica*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Más adelante vamos a ver que otra opción es tomarle fotos diarias a la base de datos cuando nos llevamos la base de: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8" name="Google Shape;2298;p38"/>
          <p:cNvSpPr txBox="1"/>
          <p:nvPr/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Framework</a:t>
            </a:r>
            <a:br>
              <a:rPr b="0" i="0" lang="es-CO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CO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Refinar el modelo</a:t>
            </a:r>
            <a:endParaRPr b="0" i="0" sz="4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9" name="Google Shape;22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4547" y="4728581"/>
            <a:ext cx="1195405" cy="119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8682" y="4595793"/>
            <a:ext cx="1328193" cy="1328193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38"/>
          <p:cNvSpPr txBox="1"/>
          <p:nvPr/>
        </p:nvSpPr>
        <p:spPr>
          <a:xfrm>
            <a:off x="1809572" y="5988754"/>
            <a:ext cx="3295828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F92"/>
              </a:buClr>
              <a:buSzPts val="1800"/>
              <a:buFont typeface="Roboto"/>
              <a:buNone/>
            </a:pPr>
            <a:r>
              <a:rPr i="0" lang="es-CO" sz="18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Procesamiento de </a:t>
            </a:r>
            <a:r>
              <a:rPr b="1" i="0" lang="es-CO" sz="18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transacciones</a:t>
            </a:r>
            <a:r>
              <a:rPr i="0" lang="es-CO" sz="18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 en línea (OLTP)</a:t>
            </a:r>
            <a:endParaRPr i="0" sz="1800" u="none" cap="none" strike="noStrike">
              <a:solidFill>
                <a:srgbClr val="FF2F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2" name="Google Shape;2302;p38"/>
          <p:cNvSpPr txBox="1"/>
          <p:nvPr/>
        </p:nvSpPr>
        <p:spPr>
          <a:xfrm>
            <a:off x="5604399" y="5925960"/>
            <a:ext cx="3185354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Procesamiento </a:t>
            </a:r>
            <a:r>
              <a:rPr b="1" lang="es-CO" sz="1800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analítico</a:t>
            </a:r>
            <a:r>
              <a:rPr lang="es-CO" sz="1800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rPr>
              <a:t> en línea (OLAP)</a:t>
            </a:r>
            <a:endParaRPr/>
          </a:p>
        </p:txBody>
      </p:sp>
      <p:cxnSp>
        <p:nvCxnSpPr>
          <p:cNvPr id="2303" name="Google Shape;2303;p38"/>
          <p:cNvCxnSpPr/>
          <p:nvPr/>
        </p:nvCxnSpPr>
        <p:spPr>
          <a:xfrm>
            <a:off x="4305300" y="5346700"/>
            <a:ext cx="1422400" cy="0"/>
          </a:xfrm>
          <a:prstGeom prst="straightConnector1">
            <a:avLst/>
          </a:prstGeom>
          <a:noFill/>
          <a:ln cap="flat" cmpd="sng" w="9525">
            <a:solidFill>
              <a:srgbClr val="FF2F9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3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95959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p39"/>
          <p:cNvSpPr txBox="1"/>
          <p:nvPr/>
        </p:nvSpPr>
        <p:spPr>
          <a:xfrm>
            <a:off x="6675120" y="678300"/>
            <a:ext cx="501396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</a:pPr>
            <a:r>
              <a:rPr b="0" i="0" lang="es-CO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Ejercicio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Caso Galería las Palmas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39"/>
          <p:cNvSpPr txBox="1"/>
          <p:nvPr>
            <p:ph idx="1" type="body"/>
          </p:nvPr>
        </p:nvSpPr>
        <p:spPr>
          <a:xfrm>
            <a:off x="6675120" y="1762958"/>
            <a:ext cx="4325112" cy="4130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Reflexiona sobre el modelo que planteaste en la parte anterior. Vuelve sobre los procesos, requerimientos y los usuarios involucrados en el sistema de datos. Identifica una posible  oportunidad de mejora. Considera: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s-CO" sz="2000">
                <a:latin typeface="Lato"/>
                <a:ea typeface="Lato"/>
                <a:cs typeface="Lato"/>
                <a:sym typeface="Lato"/>
              </a:rPr>
              <a:t>¿Mantengo históricos?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s-CO" sz="2000">
                <a:latin typeface="Lato"/>
                <a:ea typeface="Lato"/>
                <a:cs typeface="Lato"/>
                <a:sym typeface="Lato"/>
              </a:rPr>
              <a:t>¿Información estructurada donde se necesita?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s-CO" sz="2000">
                <a:latin typeface="Lato"/>
                <a:ea typeface="Lato"/>
                <a:cs typeface="Lato"/>
                <a:sym typeface="Lato"/>
              </a:rPr>
              <a:t>¿Seguirá funcionando a futuro, es lo suficientemente flexible?</a:t>
            </a:r>
            <a:endParaRPr/>
          </a:p>
        </p:txBody>
      </p:sp>
      <p:sp>
        <p:nvSpPr>
          <p:cNvPr id="2311" name="Google Shape;2311;p39"/>
          <p:cNvSpPr txBox="1"/>
          <p:nvPr/>
        </p:nvSpPr>
        <p:spPr>
          <a:xfrm>
            <a:off x="180975" y="6572250"/>
            <a:ext cx="118967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/>
          </a:p>
        </p:txBody>
      </p:sp>
      <p:pic>
        <p:nvPicPr>
          <p:cNvPr descr="Interfaz de usuario gráfica, Texto&#10;&#10;El contenido generado por IA puede ser incorrecto." id="2312" name="Google Shape;231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" y="2177057"/>
            <a:ext cx="6098245" cy="2503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/>
          <p:nvPr>
            <p:ph type="title"/>
          </p:nvPr>
        </p:nvSpPr>
        <p:spPr>
          <a:xfrm>
            <a:off x="624085" y="128381"/>
            <a:ext cx="8854371" cy="976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4000">
                <a:latin typeface="Roboto"/>
                <a:ea typeface="Roboto"/>
                <a:cs typeface="Roboto"/>
                <a:sym typeface="Roboto"/>
              </a:rPr>
              <a:t>Recordemos las reglas de negocio.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147638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434" y="1921663"/>
            <a:ext cx="1096480" cy="1096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"/>
          <p:cNvSpPr/>
          <p:nvPr/>
        </p:nvSpPr>
        <p:spPr>
          <a:xfrm>
            <a:off x="1654588" y="1533519"/>
            <a:ext cx="5915141" cy="1013054"/>
          </a:xfrm>
          <a:prstGeom prst="wedgeRoundRectCallout">
            <a:avLst>
              <a:gd fmla="val -46036" name="adj1"/>
              <a:gd fmla="val 74243" name="adj2"/>
              <a:gd fmla="val 16667" name="adj3"/>
            </a:avLst>
          </a:prstGeom>
          <a:solidFill>
            <a:srgbClr val="F2F2F2"/>
          </a:solidFill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Las </a:t>
            </a:r>
            <a:r>
              <a:rPr b="1" i="0" lang="es-CO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reglas de negocio </a:t>
            </a:r>
            <a:r>
              <a:rPr b="0" i="0" lang="es-CO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 enunciados que definen o restringen aspectos del negocio tales como:  </a:t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4671464" y="5578675"/>
            <a:ext cx="307503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Todas deben cumplirse dentro del sistema que se va a modelar.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367841" y="3206080"/>
            <a:ext cx="2450146" cy="1173821"/>
          </a:xfrm>
          <a:prstGeom prst="flowChartAlternateProcess">
            <a:avLst/>
          </a:prstGeom>
          <a:solidFill>
            <a:schemeClr val="accent2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406174" y="3626170"/>
            <a:ext cx="22752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Comportamientos</a:t>
            </a:r>
            <a:endParaRPr/>
          </a:p>
        </p:txBody>
      </p:sp>
      <p:sp>
        <p:nvSpPr>
          <p:cNvPr id="211" name="Google Shape;211;p4"/>
          <p:cNvSpPr/>
          <p:nvPr/>
        </p:nvSpPr>
        <p:spPr>
          <a:xfrm>
            <a:off x="3568241" y="3205345"/>
            <a:ext cx="2341289" cy="1173821"/>
          </a:xfrm>
          <a:prstGeom prst="flowChartAlternateProcess">
            <a:avLst/>
          </a:prstGeom>
          <a:solidFill>
            <a:schemeClr val="accent2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 txBox="1"/>
          <p:nvPr/>
        </p:nvSpPr>
        <p:spPr>
          <a:xfrm>
            <a:off x="3933147" y="3625177"/>
            <a:ext cx="17818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Restricciones</a:t>
            </a:r>
            <a:endParaRPr/>
          </a:p>
        </p:txBody>
      </p:sp>
      <p:sp>
        <p:nvSpPr>
          <p:cNvPr id="213" name="Google Shape;213;p4"/>
          <p:cNvSpPr/>
          <p:nvPr/>
        </p:nvSpPr>
        <p:spPr>
          <a:xfrm>
            <a:off x="6659783" y="3205345"/>
            <a:ext cx="2341289" cy="1173821"/>
          </a:xfrm>
          <a:prstGeom prst="flowChartAlternateProcess">
            <a:avLst/>
          </a:prstGeom>
          <a:solidFill>
            <a:schemeClr val="accent2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 txBox="1"/>
          <p:nvPr/>
        </p:nvSpPr>
        <p:spPr>
          <a:xfrm>
            <a:off x="7130984" y="3625177"/>
            <a:ext cx="17818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Condiciones</a:t>
            </a:r>
            <a:endParaRPr/>
          </a:p>
        </p:txBody>
      </p:sp>
      <p:sp>
        <p:nvSpPr>
          <p:cNvPr id="215" name="Google Shape;215;p4"/>
          <p:cNvSpPr/>
          <p:nvPr/>
        </p:nvSpPr>
        <p:spPr>
          <a:xfrm>
            <a:off x="9751326" y="3205345"/>
            <a:ext cx="2341289" cy="1173821"/>
          </a:xfrm>
          <a:prstGeom prst="flowChartAlternateProcess">
            <a:avLst/>
          </a:prstGeom>
          <a:solidFill>
            <a:schemeClr val="accent2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"/>
          <p:cNvSpPr txBox="1"/>
          <p:nvPr/>
        </p:nvSpPr>
        <p:spPr>
          <a:xfrm>
            <a:off x="10410147" y="3615284"/>
            <a:ext cx="12049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Políticas</a:t>
            </a:r>
            <a:endParaRPr/>
          </a:p>
        </p:txBody>
      </p:sp>
      <p:cxnSp>
        <p:nvCxnSpPr>
          <p:cNvPr id="217" name="Google Shape;217;p4"/>
          <p:cNvCxnSpPr>
            <a:stCxn id="215" idx="2"/>
            <a:endCxn id="208" idx="3"/>
          </p:cNvCxnSpPr>
          <p:nvPr/>
        </p:nvCxnSpPr>
        <p:spPr>
          <a:xfrm rot="5400000">
            <a:off x="8434371" y="3691266"/>
            <a:ext cx="1799700" cy="3175500"/>
          </a:xfrm>
          <a:prstGeom prst="curvedConnector2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" name="Google Shape;218;p4"/>
          <p:cNvCxnSpPr>
            <a:stCxn id="213" idx="2"/>
            <a:endCxn id="208" idx="0"/>
          </p:cNvCxnSpPr>
          <p:nvPr/>
        </p:nvCxnSpPr>
        <p:spPr>
          <a:xfrm rot="5400000">
            <a:off x="6419977" y="4168116"/>
            <a:ext cx="1199400" cy="1621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p4"/>
          <p:cNvCxnSpPr>
            <a:stCxn id="211" idx="2"/>
            <a:endCxn id="208" idx="0"/>
          </p:cNvCxnSpPr>
          <p:nvPr/>
        </p:nvCxnSpPr>
        <p:spPr>
          <a:xfrm flipH="1" rot="-5400000">
            <a:off x="4874186" y="4243866"/>
            <a:ext cx="1199400" cy="1470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p4"/>
          <p:cNvCxnSpPr>
            <a:stCxn id="209" idx="2"/>
            <a:endCxn id="208" idx="1"/>
          </p:cNvCxnSpPr>
          <p:nvPr/>
        </p:nvCxnSpPr>
        <p:spPr>
          <a:xfrm flipH="1" rot="-5400000">
            <a:off x="2232814" y="3740001"/>
            <a:ext cx="1798800" cy="3078600"/>
          </a:xfrm>
          <a:prstGeom prst="curvedConnector2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40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8" name="Google Shape;2318;p40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4400">
                <a:latin typeface="Roboto"/>
                <a:ea typeface="Roboto"/>
                <a:cs typeface="Roboto"/>
                <a:sym typeface="Roboto"/>
              </a:rPr>
              <a:t>Caso interesante</a:t>
            </a:r>
            <a:br>
              <a:rPr lang="es-CO" sz="4400">
                <a:latin typeface="Roboto"/>
                <a:ea typeface="Roboto"/>
                <a:cs typeface="Roboto"/>
                <a:sym typeface="Roboto"/>
              </a:rPr>
            </a:br>
            <a:r>
              <a:rPr lang="es-CO" sz="2800">
                <a:latin typeface="Roboto"/>
                <a:ea typeface="Roboto"/>
                <a:cs typeface="Roboto"/>
                <a:sym typeface="Roboto"/>
              </a:rPr>
              <a:t>estandarizar direcciones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9" name="Google Shape;2319;p40"/>
          <p:cNvSpPr txBox="1"/>
          <p:nvPr>
            <p:ph idx="1" type="body"/>
          </p:nvPr>
        </p:nvSpPr>
        <p:spPr>
          <a:xfrm>
            <a:off x="838200" y="1825625"/>
            <a:ext cx="5715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¡Hay muchas formas de registrar direcciones! Una opción: como campo desestructurado.</a:t>
            </a:r>
            <a:endParaRPr/>
          </a:p>
          <a:p>
            <a:pPr indent="-17145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Si queremos estructurarlo en un nivel básico, el instituto Agustín Codazzi sugiere: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s-CO" sz="2200">
                <a:latin typeface="Lato"/>
                <a:ea typeface="Lato"/>
                <a:cs typeface="Lato"/>
                <a:sym typeface="Lato"/>
              </a:rPr>
              <a:t>Según el nivel de detalle, hay toda una guía: </a:t>
            </a:r>
            <a:r>
              <a:rPr b="1" lang="es-CO" sz="2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https://www.mineducacion.gov.co/1621/articles-193290_estandar_direcciones_urbanas.pdf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-171450" lvl="0" marL="228600" rtl="0" algn="l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SzPts val="1800"/>
              <a:buChar char="•"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O podemos simplemente almacenar las coordenadas longitud, latitud, altitud. </a:t>
            </a:r>
            <a:endParaRPr/>
          </a:p>
        </p:txBody>
      </p:sp>
      <p:pic>
        <p:nvPicPr>
          <p:cNvPr id="2320" name="Google Shape;232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7899" y="2646241"/>
            <a:ext cx="4305901" cy="1743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a&#10;&#10;El contenido generado por IA puede ser incorrecto." id="2321" name="Google Shape;232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9967" y="2487734"/>
            <a:ext cx="5702033" cy="208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9967" y="2306457"/>
            <a:ext cx="5622066" cy="276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 grupo de libros en una tienda&#10;&#10;El contenido generado por IA puede ser incorrecto." id="2327" name="Google Shape;232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p41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41"/>
          <p:cNvSpPr txBox="1"/>
          <p:nvPr>
            <p:ph type="title"/>
          </p:nvPr>
        </p:nvSpPr>
        <p:spPr>
          <a:xfrm>
            <a:off x="5905500" y="365126"/>
            <a:ext cx="468452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4400">
                <a:latin typeface="Roboto"/>
                <a:ea typeface="Roboto"/>
                <a:cs typeface="Roboto"/>
                <a:sym typeface="Roboto"/>
              </a:rPr>
              <a:t>En resumen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0" name="Google Shape;2330;p41"/>
          <p:cNvSpPr txBox="1"/>
          <p:nvPr>
            <p:ph idx="1" type="body"/>
          </p:nvPr>
        </p:nvSpPr>
        <p:spPr>
          <a:xfrm>
            <a:off x="5715000" y="1690689"/>
            <a:ext cx="5537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7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No existe una única forma de formular un modelo de datos.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Cada organización tiene particularidades que habrá que tener en consideración.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Si bien queremos llegar a un modelo robusto, ojalá eficiente, no busquemos un </a:t>
            </a:r>
            <a:r>
              <a:rPr b="1" lang="es-CO" sz="2200">
                <a:latin typeface="Lato"/>
                <a:ea typeface="Lato"/>
                <a:cs typeface="Lato"/>
                <a:sym typeface="Lato"/>
              </a:rPr>
              <a:t>modelo perfecto</a:t>
            </a:r>
            <a:r>
              <a:rPr lang="es-CO" sz="2200">
                <a:latin typeface="Lato"/>
                <a:ea typeface="Lato"/>
                <a:cs typeface="Lato"/>
                <a:sym typeface="Lato"/>
              </a:rPr>
              <a:t> para comenzar, mientras aprendemos, sino uno funcional.</a:t>
            </a:r>
            <a:endParaRPr/>
          </a:p>
          <a:p>
            <a:pPr indent="0" lvl="0" marL="57150" rtl="0" algn="l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SzPts val="1800"/>
              <a:buNone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En próximas clases seguiremos conversando sobre formas de seguir trabajando en modelos cada vez mejores.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42"/>
          <p:cNvSpPr txBox="1"/>
          <p:nvPr>
            <p:ph idx="1" type="subTitle"/>
          </p:nvPr>
        </p:nvSpPr>
        <p:spPr>
          <a:xfrm>
            <a:off x="1544751" y="-1788960"/>
            <a:ext cx="7358063" cy="444699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s-CO" sz="2700">
                <a:latin typeface="Arial"/>
                <a:ea typeface="Arial"/>
                <a:cs typeface="Arial"/>
                <a:sym typeface="Arial"/>
              </a:rPr>
              <a:t>Educación Ejecutiva</a:t>
            </a:r>
            <a:endParaRPr/>
          </a:p>
        </p:txBody>
      </p:sp>
      <p:sp>
        <p:nvSpPr>
          <p:cNvPr id="2336" name="Google Shape;2336;p42"/>
          <p:cNvSpPr txBox="1"/>
          <p:nvPr/>
        </p:nvSpPr>
        <p:spPr>
          <a:xfrm>
            <a:off x="608879" y="-1555071"/>
            <a:ext cx="5201478" cy="6001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CO" sz="2200" cap="small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Transforma</a:t>
            </a:r>
            <a:r>
              <a:rPr i="1" lang="es-C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manera como ves el mundo, porque es la clave para cambiarlo.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42"/>
          <p:cNvSpPr txBox="1"/>
          <p:nvPr/>
        </p:nvSpPr>
        <p:spPr>
          <a:xfrm>
            <a:off x="608879" y="797829"/>
            <a:ext cx="4896434" cy="65255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¡Gracias!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42"/>
          <p:cNvSpPr/>
          <p:nvPr/>
        </p:nvSpPr>
        <p:spPr>
          <a:xfrm>
            <a:off x="830656" y="1450379"/>
            <a:ext cx="4757923" cy="50781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Aprendiendo juntos a lo largo de la vida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42"/>
          <p:cNvSpPr/>
          <p:nvPr/>
        </p:nvSpPr>
        <p:spPr>
          <a:xfrm>
            <a:off x="1052434" y="2543175"/>
            <a:ext cx="647779" cy="500063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03703"/>
              <a:buNone/>
            </a:pPr>
            <a:r>
              <a:rPr lang="es-CO" sz="4800">
                <a:latin typeface="Roboto"/>
                <a:ea typeface="Roboto"/>
                <a:cs typeface="Roboto"/>
                <a:sym typeface="Roboto"/>
              </a:rPr>
              <a:t>Recordemos algunos ejemplos….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5"/>
          <p:cNvSpPr txBox="1"/>
          <p:nvPr/>
        </p:nvSpPr>
        <p:spPr>
          <a:xfrm>
            <a:off x="147638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"/>
          <p:cNvSpPr txBox="1"/>
          <p:nvPr/>
        </p:nvSpPr>
        <p:spPr>
          <a:xfrm>
            <a:off x="2312261" y="2172409"/>
            <a:ext cx="7334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Un profesor no puede dictar más de 5 materias por semestre. </a:t>
            </a:r>
            <a:endParaRPr/>
          </a:p>
        </p:txBody>
      </p:sp>
      <p:pic>
        <p:nvPicPr>
          <p:cNvPr id="228" name="Google Shape;2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852" y="4051576"/>
            <a:ext cx="648935" cy="907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"/>
          <p:cNvSpPr txBox="1"/>
          <p:nvPr/>
        </p:nvSpPr>
        <p:spPr>
          <a:xfrm>
            <a:off x="2013052" y="1868740"/>
            <a:ext cx="13179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Educación</a:t>
            </a:r>
            <a:r>
              <a:rPr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-CO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230" name="Google Shape;230;p5"/>
          <p:cNvSpPr txBox="1"/>
          <p:nvPr/>
        </p:nvSpPr>
        <p:spPr>
          <a:xfrm>
            <a:off x="2312261" y="3404559"/>
            <a:ext cx="7334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Un cliente no puede realizar una compra sin registrar dirección de envío. </a:t>
            </a:r>
            <a:endParaRPr/>
          </a:p>
        </p:txBody>
      </p:sp>
      <p:sp>
        <p:nvSpPr>
          <p:cNvPr id="231" name="Google Shape;231;p5"/>
          <p:cNvSpPr txBox="1"/>
          <p:nvPr/>
        </p:nvSpPr>
        <p:spPr>
          <a:xfrm>
            <a:off x="2013052" y="3100890"/>
            <a:ext cx="242832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Comercio electrónico:</a:t>
            </a:r>
            <a:r>
              <a:rPr b="1" lang="es-CO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232" name="Google Shape;232;p5"/>
          <p:cNvSpPr txBox="1"/>
          <p:nvPr/>
        </p:nvSpPr>
        <p:spPr>
          <a:xfrm>
            <a:off x="2225175" y="4550575"/>
            <a:ext cx="7334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 se pueden transferir fondos si el saldo disponible es insuficiente. </a:t>
            </a:r>
            <a:endParaRPr/>
          </a:p>
        </p:txBody>
      </p:sp>
      <p:sp>
        <p:nvSpPr>
          <p:cNvPr id="233" name="Google Shape;233;p5"/>
          <p:cNvSpPr txBox="1"/>
          <p:nvPr/>
        </p:nvSpPr>
        <p:spPr>
          <a:xfrm>
            <a:off x="1925967" y="4246906"/>
            <a:ext cx="11105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Bancos</a:t>
            </a:r>
            <a:r>
              <a:rPr b="1" lang="es-CO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s-CO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234" name="Google Shape;234;p5"/>
          <p:cNvSpPr txBox="1"/>
          <p:nvPr/>
        </p:nvSpPr>
        <p:spPr>
          <a:xfrm>
            <a:off x="2225175" y="5987773"/>
            <a:ext cx="7334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Un médico solo puede ver los historiales de sus propios pacientes.</a:t>
            </a:r>
            <a:endParaRPr/>
          </a:p>
        </p:txBody>
      </p:sp>
      <p:sp>
        <p:nvSpPr>
          <p:cNvPr id="235" name="Google Shape;235;p5"/>
          <p:cNvSpPr txBox="1"/>
          <p:nvPr/>
        </p:nvSpPr>
        <p:spPr>
          <a:xfrm>
            <a:off x="1925967" y="5684104"/>
            <a:ext cx="11105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Salud:</a:t>
            </a:r>
            <a:r>
              <a:rPr b="1" lang="es-CO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descr="Icono&#10;&#10;El contenido generado por IA puede ser incorrecto." id="236" name="Google Shape;23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7032" y="5588868"/>
            <a:ext cx="648935" cy="648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El contenido generado por IA puede ser incorrecto." id="237" name="Google Shape;23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7032" y="1699185"/>
            <a:ext cx="648935" cy="739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El contenido generado por IA puede ser incorrecto." id="238" name="Google Shape;23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7032" y="3068810"/>
            <a:ext cx="648936" cy="64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4400">
                <a:latin typeface="Roboto"/>
                <a:ea typeface="Roboto"/>
                <a:cs typeface="Roboto"/>
                <a:sym typeface="Roboto"/>
              </a:rPr>
              <a:t>Crear modelos</a:t>
            </a:r>
            <a:endParaRPr sz="4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6"/>
          <p:cNvSpPr txBox="1"/>
          <p:nvPr>
            <p:ph idx="1" type="body"/>
          </p:nvPr>
        </p:nvSpPr>
        <p:spPr>
          <a:xfrm>
            <a:off x="1626449" y="1844086"/>
            <a:ext cx="9005777" cy="125823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Hasta ahora nos han entregado los modelos relacionales hechos.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CO" sz="2200">
                <a:latin typeface="Lato"/>
                <a:ea typeface="Lato"/>
                <a:cs typeface="Lato"/>
                <a:sym typeface="Lato"/>
              </a:rPr>
              <a:t>Hoy vamos a aproximarnos por primera vez al diseño de las tablas.</a:t>
            </a:r>
            <a:endParaRPr/>
          </a:p>
        </p:txBody>
      </p:sp>
      <p:sp>
        <p:nvSpPr>
          <p:cNvPr id="245" name="Google Shape;245;p6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1082040" y="3755681"/>
            <a:ext cx="1874520" cy="176022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Reglas de negocio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3741420" y="3755681"/>
            <a:ext cx="1874520" cy="176022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Requerimientos del modelo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6400800" y="3755681"/>
            <a:ext cx="1874520" cy="176022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Entidades y relaciones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" name="Google Shape;249;p6"/>
          <p:cNvCxnSpPr>
            <a:stCxn id="246" idx="3"/>
            <a:endCxn id="247" idx="1"/>
          </p:cNvCxnSpPr>
          <p:nvPr/>
        </p:nvCxnSpPr>
        <p:spPr>
          <a:xfrm>
            <a:off x="2956560" y="4635791"/>
            <a:ext cx="784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50" name="Google Shape;250;p6"/>
          <p:cNvCxnSpPr>
            <a:stCxn id="247" idx="3"/>
            <a:endCxn id="248" idx="1"/>
          </p:cNvCxnSpPr>
          <p:nvPr/>
        </p:nvCxnSpPr>
        <p:spPr>
          <a:xfrm>
            <a:off x="5615940" y="4635791"/>
            <a:ext cx="784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51" name="Google Shape;251;p6"/>
          <p:cNvSpPr/>
          <p:nvPr/>
        </p:nvSpPr>
        <p:spPr>
          <a:xfrm>
            <a:off x="9060180" y="3755681"/>
            <a:ext cx="1874520" cy="176022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Modelo utilizable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6"/>
          <p:cNvCxnSpPr>
            <a:stCxn id="248" idx="3"/>
            <a:endCxn id="251" idx="1"/>
          </p:cNvCxnSpPr>
          <p:nvPr/>
        </p:nvCxnSpPr>
        <p:spPr>
          <a:xfrm>
            <a:off x="8275320" y="4635791"/>
            <a:ext cx="784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53" name="Google Shape;253;p6"/>
          <p:cNvSpPr txBox="1"/>
          <p:nvPr/>
        </p:nvSpPr>
        <p:spPr>
          <a:xfrm>
            <a:off x="2956560" y="4360382"/>
            <a:ext cx="78486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TRADUCIR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6"/>
          <p:cNvSpPr txBox="1"/>
          <p:nvPr/>
        </p:nvSpPr>
        <p:spPr>
          <a:xfrm>
            <a:off x="5615940" y="4360382"/>
            <a:ext cx="78486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ABSTRAER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8275320" y="4360382"/>
            <a:ext cx="78486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EVALUAR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"/>
          <p:cNvSpPr txBox="1"/>
          <p:nvPr/>
        </p:nvSpPr>
        <p:spPr>
          <a:xfrm>
            <a:off x="5509260" y="1913880"/>
            <a:ext cx="6248194" cy="6001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</a:pPr>
            <a:r>
              <a:rPr lang="es-CO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Los dos casos de hoy</a:t>
            </a:r>
            <a:endParaRPr b="0" i="0" sz="3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b="0" i="0" lang="es-CO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"/>
          <p:cNvSpPr txBox="1"/>
          <p:nvPr/>
        </p:nvSpPr>
        <p:spPr>
          <a:xfrm>
            <a:off x="5509260" y="2640330"/>
            <a:ext cx="58064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 los que vamos a trabajar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4400">
                <a:latin typeface="Roboto"/>
                <a:ea typeface="Roboto"/>
                <a:cs typeface="Roboto"/>
                <a:sym typeface="Roboto"/>
              </a:rPr>
              <a:t>Caso ejercicio</a:t>
            </a:r>
            <a:endParaRPr sz="4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8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"/>
          <p:cNvSpPr/>
          <p:nvPr/>
        </p:nvSpPr>
        <p:spPr>
          <a:xfrm>
            <a:off x="1584251" y="1690689"/>
            <a:ext cx="9835376" cy="4514422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4856925" y="2818478"/>
            <a:ext cx="5952952" cy="3170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None/>
            </a:pPr>
            <a:r>
              <a:rPr b="0" i="0" lang="es-CO" sz="2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La Palma es una galería que tiene artistas de muchos países. </a:t>
            </a:r>
            <a:r>
              <a:rPr lang="es-CO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Algunos crean escultura, otros pintura, entre otros medios. La palma le vende a coleccionistas para los cuales debe mantener el contacto. Muchos de sus artistas van a ferias, organizan exposiciones y participan en bienales.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None/>
            </a:pPr>
            <a:r>
              <a:rPr b="1" lang="es-CO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Objetivo: </a:t>
            </a:r>
            <a:r>
              <a:rPr lang="es-CO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Diseñar un modelo de datos que permita gestionar la operación de la galería y encontrar mejores oportunidades para sus artistas.</a:t>
            </a:r>
            <a:endParaRPr/>
          </a:p>
        </p:txBody>
      </p:sp>
      <p:sp>
        <p:nvSpPr>
          <p:cNvPr id="271" name="Google Shape;271;p8"/>
          <p:cNvSpPr txBox="1"/>
          <p:nvPr/>
        </p:nvSpPr>
        <p:spPr>
          <a:xfrm>
            <a:off x="4856925" y="1943528"/>
            <a:ext cx="5612955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</a:pPr>
            <a:r>
              <a:rPr b="1" i="0" lang="es-CO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Galería de la Palma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Una cocina de restaurante&#10;&#10;El contenido generado por IA puede ser incorrecto." id="272" name="Google Shape;2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940" y="2446020"/>
            <a:ext cx="4322228" cy="288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 txBox="1"/>
          <p:nvPr>
            <p:ph type="title"/>
          </p:nvPr>
        </p:nvSpPr>
        <p:spPr>
          <a:xfrm>
            <a:off x="1584251" y="365126"/>
            <a:ext cx="90057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s-CO" sz="4400">
                <a:latin typeface="Roboto"/>
                <a:ea typeface="Roboto"/>
                <a:cs typeface="Roboto"/>
                <a:sym typeface="Roboto"/>
              </a:rPr>
              <a:t>Caso ejemplo</a:t>
            </a:r>
            <a:endParaRPr sz="4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180975" y="6572250"/>
            <a:ext cx="11896725" cy="18464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© Diseño y Gestión de Bases de Datos con SQL  | Universidad de los Andes 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1584251" y="1690689"/>
            <a:ext cx="9835376" cy="476481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 txBox="1"/>
          <p:nvPr/>
        </p:nvSpPr>
        <p:spPr>
          <a:xfrm>
            <a:off x="4856925" y="2669888"/>
            <a:ext cx="5952952" cy="37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None/>
            </a:pPr>
            <a:r>
              <a:rPr b="0" i="0" lang="es-CO" sz="2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Don Luis tiene una tienda hace 20 años. Finalmente está pensando en digitalizar su operación para comenzar a abrir nuevas sedes. </a:t>
            </a:r>
            <a:r>
              <a:rPr lang="es-CO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La tienda se abastece de proveedores que llevan productos, algunos de estos son perecederos, y algunos vienen en varias presentaciones. Don Luis tiene un programa de clientes leales a los que les fia.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Objetivo: </a:t>
            </a:r>
            <a:r>
              <a:rPr lang="es-CO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Diseñar un modelo de datos para digitalizar la operación del negocio de Don Luis que se quiere modernizar y abrir nuevas sedes.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9"/>
          <p:cNvSpPr txBox="1"/>
          <p:nvPr/>
        </p:nvSpPr>
        <p:spPr>
          <a:xfrm>
            <a:off x="4856925" y="1794938"/>
            <a:ext cx="5612955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</a:pPr>
            <a:r>
              <a:rPr b="1" i="0" lang="es-CO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Tienda de Don Luis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ombre parado en una tienda&#10;&#10;El contenido generado por IA puede ser incorrecto." id="282" name="Google Shape;2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560" y="2619465"/>
            <a:ext cx="3979081" cy="265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EDC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DC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2025-07-08T16:55:03Z</dcterms:created>
  <dc:creator>Natalia  Sanabria Forero</dc:creator>
</cp:coreProperties>
</file>